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08D0295F-A0E7-4653-986A-F8FA3FE278D1}">
  <a:tblStyle styleId="{08D0295F-A0E7-4653-986A-F8FA3FE278D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cpc.ncep.noaa.gov/products/precip/CWlink/pna/nao.shtml" TargetMode="Externa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eb4dbcd4b3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2eb4dbcd4b3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eb4dbcd4b3_1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2eb4dbcd4b3_1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eb4dbcd4b3_1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2eb4dbcd4b3_1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eb4dbcd4b3_1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2eb4dbcd4b3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eb4dbcd4b3_1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2eb4dbcd4b3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eb4dbcd4b3_1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2eb4dbcd4b3_1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eb4dbcd4b3_1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2eb4dbcd4b3_1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eb4dbcd4b3_1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2eb4dbcd4b3_1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1575b20bc5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21575b20bc5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1575b20bc5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21575b20bc5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154dfc7023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154dfc7023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2eb14dccaec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2eb14dccaec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eb14dccaec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2eb14dccaec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eb14dccaec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2eb14dccaec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2eb14dccaec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2eb14dccaec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2eb3d929b8b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2eb3d929b8b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2eb3d929b8b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2eb3d929b8b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2eb484a671f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2eb484a671f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2eb4dbcd4b3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2eb4dbcd4b3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2154dfc7023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2154dfc7023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154dfc7023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154dfc7023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ea9e93a87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2ea9e93a87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154dfc7023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2154dfc7023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154dfc7023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154dfc7023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eb14dccae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2eb14dccae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Monthly Data: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de"/>
              <a:t>(SLP - mean of reference period)/standard deviation of reference month;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de"/>
              <a:t>SLP’ Azores - SLP’ Iceland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de"/>
              <a:t>period: 1825 - 2023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Daily Data: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de"/>
              <a:t>different calculated -&gt; based on principle components -&gt; less noisy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de"/>
              <a:t>period: 01.01.1950 - 12.05.2024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de" u="sng">
                <a:solidFill>
                  <a:schemeClr val="hlink"/>
                </a:solidFill>
                <a:hlinkClick r:id="rId2"/>
              </a:rPr>
              <a:t>https://www.cpc.ncep.noaa.gov/products/precip/CWlink/pna/nao.shtml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1575b20bc5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21575b20bc5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eb14dccaec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2eb14dccaec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2355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235500" y="847675"/>
            <a:ext cx="8520600" cy="401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2355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2355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35500" y="216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35500" y="847675"/>
            <a:ext cx="8520600" cy="401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●"/>
              <a:defRPr sz="1800">
                <a:solidFill>
                  <a:schemeClr val="accen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○"/>
              <a:defRPr>
                <a:solidFill>
                  <a:schemeClr val="accen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>
                <a:solidFill>
                  <a:schemeClr val="accen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.png"/><Relationship Id="rId4" Type="http://schemas.openxmlformats.org/officeDocument/2006/relationships/image" Target="../media/image4.png"/><Relationship Id="rId5" Type="http://schemas.openxmlformats.org/officeDocument/2006/relationships/image" Target="../media/image1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9.png"/><Relationship Id="rId4" Type="http://schemas.openxmlformats.org/officeDocument/2006/relationships/image" Target="../media/image2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1.png"/><Relationship Id="rId4" Type="http://schemas.openxmlformats.org/officeDocument/2006/relationships/image" Target="../media/image1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7.png"/><Relationship Id="rId4" Type="http://schemas.openxmlformats.org/officeDocument/2006/relationships/image" Target="../media/image29.png"/><Relationship Id="rId5" Type="http://schemas.openxmlformats.org/officeDocument/2006/relationships/image" Target="../media/image2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1" Type="http://schemas.openxmlformats.org/officeDocument/2006/relationships/hyperlink" Target="https://en.wikipedia.org/wiki/S2CID_(identifier)" TargetMode="External"/><Relationship Id="rId10" Type="http://schemas.openxmlformats.org/officeDocument/2006/relationships/hyperlink" Target="https://hdl.handle.net/10871%2F34601" TargetMode="External"/><Relationship Id="rId13" Type="http://schemas.openxmlformats.org/officeDocument/2006/relationships/hyperlink" Target="https://www.cpc.ncep.noaa.gov/products/precip/CWlink/pna/nao.shtml" TargetMode="External"/><Relationship Id="rId12" Type="http://schemas.openxmlformats.org/officeDocument/2006/relationships/hyperlink" Target="https://api.semanticscholar.org/CorpusID:127165980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s://www.wetter3.de/Archiv/" TargetMode="External"/><Relationship Id="rId4" Type="http://schemas.openxmlformats.org/officeDocument/2006/relationships/hyperlink" Target="https://verstat.no/nao-index-daily-monthly-and-yearly-average/" TargetMode="External"/><Relationship Id="rId9" Type="http://schemas.openxmlformats.org/officeDocument/2006/relationships/hyperlink" Target="https://en.wikipedia.org/wiki/Hdl_(identifier)" TargetMode="External"/><Relationship Id="rId5" Type="http://schemas.openxmlformats.org/officeDocument/2006/relationships/hyperlink" Target="https://en.wikipedia.org/wiki/Bibcode_(identifier)" TargetMode="External"/><Relationship Id="rId6" Type="http://schemas.openxmlformats.org/officeDocument/2006/relationships/hyperlink" Target="https://ui.adsabs.harvard.edu/abs/2014GeoRL..41.2514S" TargetMode="External"/><Relationship Id="rId7" Type="http://schemas.openxmlformats.org/officeDocument/2006/relationships/hyperlink" Target="https://en.wikipedia.org/wiki/Doi_(identifier)" TargetMode="External"/><Relationship Id="rId8" Type="http://schemas.openxmlformats.org/officeDocument/2006/relationships/hyperlink" Target="https://doi.org/10.1002%2F2014GL059637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gif"/><Relationship Id="rId4" Type="http://schemas.openxmlformats.org/officeDocument/2006/relationships/image" Target="../media/image17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19637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lt1"/>
                </a:solidFill>
              </a:rPr>
              <a:t>Time Series Prediction of the NAO Index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4213325"/>
            <a:ext cx="8520600" cy="78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lt1"/>
                </a:solidFill>
              </a:rPr>
              <a:t>Janika Rhein, Dikshyant Acharya, Tetiana Prykhodko and Ludwig Meder</a:t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lt1"/>
                </a:solidFill>
              </a:rPr>
              <a:t>10.07.2024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2"/>
          <p:cNvSpPr txBox="1"/>
          <p:nvPr>
            <p:ph type="title"/>
          </p:nvPr>
        </p:nvSpPr>
        <p:spPr>
          <a:xfrm>
            <a:off x="2355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Baseline: </a:t>
            </a:r>
            <a:r>
              <a:rPr lang="de"/>
              <a:t>ARIMA</a:t>
            </a:r>
            <a:endParaRPr/>
          </a:p>
        </p:txBody>
      </p:sp>
      <p:sp>
        <p:nvSpPr>
          <p:cNvPr id="123" name="Google Shape;123;p22"/>
          <p:cNvSpPr txBox="1"/>
          <p:nvPr>
            <p:ph idx="1" type="body"/>
          </p:nvPr>
        </p:nvSpPr>
        <p:spPr>
          <a:xfrm>
            <a:off x="235500" y="847675"/>
            <a:ext cx="8520600" cy="401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daily </a:t>
            </a:r>
            <a:r>
              <a:rPr lang="de"/>
              <a:t>dataset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/>
              <a:t>1950-2024 -&gt; Training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/>
              <a:t>2024- 05.2024 -&gt; Validation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60 Data to predict 1 data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22"/>
          <p:cNvSpPr/>
          <p:nvPr/>
        </p:nvSpPr>
        <p:spPr>
          <a:xfrm>
            <a:off x="5497675" y="1120338"/>
            <a:ext cx="2649900" cy="8253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</a:rPr>
              <a:t>Metrics for Validation Set: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>
                <a:solidFill>
                  <a:srgbClr val="FFFFFF"/>
                </a:solidFill>
              </a:rPr>
              <a:t>MAE</a:t>
            </a:r>
            <a:r>
              <a:rPr lang="de">
                <a:solidFill>
                  <a:srgbClr val="FFFFFF"/>
                </a:solidFill>
              </a:rPr>
              <a:t>: 0.14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125" name="Google Shape;12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78750" y="2121051"/>
            <a:ext cx="5407250" cy="2902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3"/>
          <p:cNvSpPr txBox="1"/>
          <p:nvPr>
            <p:ph type="title"/>
          </p:nvPr>
        </p:nvSpPr>
        <p:spPr>
          <a:xfrm>
            <a:off x="2355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ARIMA</a:t>
            </a:r>
            <a:endParaRPr/>
          </a:p>
        </p:txBody>
      </p:sp>
      <p:sp>
        <p:nvSpPr>
          <p:cNvPr id="131" name="Google Shape;131;p23"/>
          <p:cNvSpPr txBox="1"/>
          <p:nvPr>
            <p:ph idx="1" type="body"/>
          </p:nvPr>
        </p:nvSpPr>
        <p:spPr>
          <a:xfrm>
            <a:off x="235500" y="847675"/>
            <a:ext cx="8520600" cy="401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daily dataset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/>
              <a:t>1950-2024 -&gt; Training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/>
              <a:t>2024- 05.2024 -&gt; Validation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100 Data to predict 2 data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23"/>
          <p:cNvSpPr/>
          <p:nvPr/>
        </p:nvSpPr>
        <p:spPr>
          <a:xfrm>
            <a:off x="5497675" y="1120338"/>
            <a:ext cx="2649900" cy="8253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</a:rPr>
              <a:t>Metrics for Validation Set: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>
                <a:solidFill>
                  <a:srgbClr val="FFFFFF"/>
                </a:solidFill>
              </a:rPr>
              <a:t>MAE</a:t>
            </a:r>
            <a:r>
              <a:rPr lang="de">
                <a:solidFill>
                  <a:srgbClr val="FFFFFF"/>
                </a:solidFill>
              </a:rPr>
              <a:t>: 0.2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133" name="Google Shape;13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96875" y="2101925"/>
            <a:ext cx="5569325" cy="281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4"/>
          <p:cNvSpPr txBox="1"/>
          <p:nvPr>
            <p:ph type="title"/>
          </p:nvPr>
        </p:nvSpPr>
        <p:spPr>
          <a:xfrm>
            <a:off x="2355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ARIMA</a:t>
            </a:r>
            <a:endParaRPr/>
          </a:p>
        </p:txBody>
      </p:sp>
      <p:sp>
        <p:nvSpPr>
          <p:cNvPr id="139" name="Google Shape;139;p24"/>
          <p:cNvSpPr txBox="1"/>
          <p:nvPr>
            <p:ph idx="1" type="body"/>
          </p:nvPr>
        </p:nvSpPr>
        <p:spPr>
          <a:xfrm>
            <a:off x="235500" y="847675"/>
            <a:ext cx="8520600" cy="401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daily dataset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/>
              <a:t>1950-2024 -&gt; Training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/>
              <a:t>2024- 05.2024 -&gt; Validation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100 Data to predict 4 data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24"/>
          <p:cNvSpPr/>
          <p:nvPr/>
        </p:nvSpPr>
        <p:spPr>
          <a:xfrm>
            <a:off x="5497675" y="1120338"/>
            <a:ext cx="2649900" cy="8253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</a:rPr>
              <a:t>Metrics for Validation Set: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>
                <a:solidFill>
                  <a:srgbClr val="FFFFFF"/>
                </a:solidFill>
              </a:rPr>
              <a:t>MAE</a:t>
            </a:r>
            <a:r>
              <a:rPr lang="de">
                <a:solidFill>
                  <a:srgbClr val="FFFFFF"/>
                </a:solidFill>
              </a:rPr>
              <a:t>: 0.36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141" name="Google Shape;14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40325" y="2140775"/>
            <a:ext cx="5354800" cy="272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5"/>
          <p:cNvSpPr txBox="1"/>
          <p:nvPr>
            <p:ph type="title"/>
          </p:nvPr>
        </p:nvSpPr>
        <p:spPr>
          <a:xfrm>
            <a:off x="2355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S</a:t>
            </a:r>
            <a:r>
              <a:rPr lang="de"/>
              <a:t>ARIMA</a:t>
            </a:r>
            <a:endParaRPr/>
          </a:p>
        </p:txBody>
      </p:sp>
      <p:sp>
        <p:nvSpPr>
          <p:cNvPr id="147" name="Google Shape;147;p25"/>
          <p:cNvSpPr txBox="1"/>
          <p:nvPr>
            <p:ph idx="1" type="body"/>
          </p:nvPr>
        </p:nvSpPr>
        <p:spPr>
          <a:xfrm>
            <a:off x="235500" y="847675"/>
            <a:ext cx="8520600" cy="401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daily dataset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/>
              <a:t>1950-2024 -&gt; Training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/>
              <a:t>2024- 05.2024 -&gt; Validation</a:t>
            </a:r>
            <a:endParaRPr sz="1050">
              <a:solidFill>
                <a:srgbClr val="CE9178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60 Data to predict 1 data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25"/>
          <p:cNvSpPr/>
          <p:nvPr/>
        </p:nvSpPr>
        <p:spPr>
          <a:xfrm>
            <a:off x="5497675" y="1120338"/>
            <a:ext cx="2649900" cy="8253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</a:rPr>
              <a:t>Metrics for Validation Set: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>
                <a:solidFill>
                  <a:srgbClr val="FFFFFF"/>
                </a:solidFill>
              </a:rPr>
              <a:t>MAE</a:t>
            </a:r>
            <a:r>
              <a:rPr lang="de">
                <a:solidFill>
                  <a:srgbClr val="FFFFFF"/>
                </a:solidFill>
              </a:rPr>
              <a:t>: 0.19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149" name="Google Shape;14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87147" y="2067622"/>
            <a:ext cx="5281326" cy="279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6"/>
          <p:cNvSpPr txBox="1"/>
          <p:nvPr>
            <p:ph type="title"/>
          </p:nvPr>
        </p:nvSpPr>
        <p:spPr>
          <a:xfrm>
            <a:off x="2355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LSTM</a:t>
            </a:r>
            <a:endParaRPr/>
          </a:p>
        </p:txBody>
      </p:sp>
      <p:sp>
        <p:nvSpPr>
          <p:cNvPr id="155" name="Google Shape;155;p26"/>
          <p:cNvSpPr txBox="1"/>
          <p:nvPr>
            <p:ph idx="1" type="body"/>
          </p:nvPr>
        </p:nvSpPr>
        <p:spPr>
          <a:xfrm>
            <a:off x="235500" y="847675"/>
            <a:ext cx="8520600" cy="401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daily dataset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/>
              <a:t>1950-2024 -&gt; Training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/>
              <a:t>2024- 05.2024 -&gt; Validation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50 Data to predict 1 data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6" name="Google Shape;15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5375" y="2246500"/>
            <a:ext cx="7102500" cy="2535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7"/>
          <p:cNvSpPr txBox="1"/>
          <p:nvPr>
            <p:ph type="title"/>
          </p:nvPr>
        </p:nvSpPr>
        <p:spPr>
          <a:xfrm>
            <a:off x="2355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LSTM</a:t>
            </a:r>
            <a:endParaRPr/>
          </a:p>
        </p:txBody>
      </p:sp>
      <p:sp>
        <p:nvSpPr>
          <p:cNvPr id="162" name="Google Shape;162;p27"/>
          <p:cNvSpPr txBox="1"/>
          <p:nvPr>
            <p:ph idx="1" type="body"/>
          </p:nvPr>
        </p:nvSpPr>
        <p:spPr>
          <a:xfrm>
            <a:off x="235500" y="847675"/>
            <a:ext cx="8520600" cy="401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daily dataset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/>
              <a:t>1950-2024 -&gt; Training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/>
              <a:t>2024- 05.2024 -&gt; Validation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60 Data to predict 1 data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27"/>
          <p:cNvSpPr/>
          <p:nvPr/>
        </p:nvSpPr>
        <p:spPr>
          <a:xfrm>
            <a:off x="6106200" y="944813"/>
            <a:ext cx="2649900" cy="8253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</a:rPr>
              <a:t>Metrics for Validation Set: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>
                <a:solidFill>
                  <a:srgbClr val="FFFFFF"/>
                </a:solidFill>
              </a:rPr>
              <a:t>MAE</a:t>
            </a:r>
            <a:r>
              <a:rPr lang="de">
                <a:solidFill>
                  <a:srgbClr val="FFFFFF"/>
                </a:solidFill>
              </a:rPr>
              <a:t>: 0.18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164" name="Google Shape;16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4575" y="2080225"/>
            <a:ext cx="5591724" cy="2907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8"/>
          <p:cNvSpPr txBox="1"/>
          <p:nvPr>
            <p:ph type="title"/>
          </p:nvPr>
        </p:nvSpPr>
        <p:spPr>
          <a:xfrm>
            <a:off x="2355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GRU</a:t>
            </a:r>
            <a:endParaRPr/>
          </a:p>
        </p:txBody>
      </p:sp>
      <p:sp>
        <p:nvSpPr>
          <p:cNvPr id="170" name="Google Shape;170;p28"/>
          <p:cNvSpPr txBox="1"/>
          <p:nvPr>
            <p:ph idx="1" type="body"/>
          </p:nvPr>
        </p:nvSpPr>
        <p:spPr>
          <a:xfrm>
            <a:off x="235500" y="847675"/>
            <a:ext cx="8520600" cy="401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daily dataset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/>
              <a:t>1950-2024 -&gt; Training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/>
              <a:t>2024- 05.2024 -&gt; Validation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60 Data to predict 1 data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71" name="Google Shape;17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2775" y="2223550"/>
            <a:ext cx="5105400" cy="238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9"/>
          <p:cNvSpPr txBox="1"/>
          <p:nvPr>
            <p:ph type="title"/>
          </p:nvPr>
        </p:nvSpPr>
        <p:spPr>
          <a:xfrm>
            <a:off x="2355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GRU</a:t>
            </a:r>
            <a:endParaRPr/>
          </a:p>
        </p:txBody>
      </p:sp>
      <p:sp>
        <p:nvSpPr>
          <p:cNvPr id="177" name="Google Shape;177;p29"/>
          <p:cNvSpPr txBox="1"/>
          <p:nvPr>
            <p:ph idx="1" type="body"/>
          </p:nvPr>
        </p:nvSpPr>
        <p:spPr>
          <a:xfrm>
            <a:off x="235500" y="847675"/>
            <a:ext cx="8520600" cy="401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daily dataset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/>
              <a:t>1950-2024 -&gt; Training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/>
              <a:t>2024- 05.2024 -&gt; Validation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60 Data to predict 1 data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29"/>
          <p:cNvSpPr/>
          <p:nvPr/>
        </p:nvSpPr>
        <p:spPr>
          <a:xfrm>
            <a:off x="6106200" y="944813"/>
            <a:ext cx="2649900" cy="8253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</a:rPr>
              <a:t>Metrics for Validationset: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>
                <a:solidFill>
                  <a:srgbClr val="FFFFFF"/>
                </a:solidFill>
              </a:rPr>
              <a:t>MAE</a:t>
            </a:r>
            <a:r>
              <a:rPr lang="de">
                <a:solidFill>
                  <a:srgbClr val="FFFFFF"/>
                </a:solidFill>
              </a:rPr>
              <a:t>: 0.18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179" name="Google Shape;17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3900" y="2051553"/>
            <a:ext cx="5947524" cy="3054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0"/>
          <p:cNvSpPr txBox="1"/>
          <p:nvPr>
            <p:ph type="title"/>
          </p:nvPr>
        </p:nvSpPr>
        <p:spPr>
          <a:xfrm>
            <a:off x="2355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NBeatsNet with monthly / daily data</a:t>
            </a:r>
            <a:endParaRPr/>
          </a:p>
        </p:txBody>
      </p:sp>
      <p:sp>
        <p:nvSpPr>
          <p:cNvPr id="185" name="Google Shape;185;p30"/>
          <p:cNvSpPr txBox="1"/>
          <p:nvPr>
            <p:ph idx="1" type="body"/>
          </p:nvPr>
        </p:nvSpPr>
        <p:spPr>
          <a:xfrm>
            <a:off x="235500" y="847675"/>
            <a:ext cx="8520600" cy="401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24 data to predict one entry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epochs: 50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learning rate: 0.001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training / val / test = 60 / 20 / 20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30"/>
          <p:cNvSpPr txBox="1"/>
          <p:nvPr/>
        </p:nvSpPr>
        <p:spPr>
          <a:xfrm>
            <a:off x="6864025" y="216425"/>
            <a:ext cx="1186200" cy="3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chemeClr val="accent2"/>
                </a:solidFill>
              </a:rPr>
              <a:t>Monthly</a:t>
            </a:r>
            <a:endParaRPr sz="1800">
              <a:solidFill>
                <a:schemeClr val="accent2"/>
              </a:solidFill>
            </a:endParaRPr>
          </a:p>
        </p:txBody>
      </p:sp>
      <p:sp>
        <p:nvSpPr>
          <p:cNvPr id="187" name="Google Shape;187;p30"/>
          <p:cNvSpPr txBox="1"/>
          <p:nvPr/>
        </p:nvSpPr>
        <p:spPr>
          <a:xfrm>
            <a:off x="7112458" y="1440150"/>
            <a:ext cx="756000" cy="3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chemeClr val="accent2"/>
                </a:solidFill>
              </a:rPr>
              <a:t>Daily</a:t>
            </a:r>
            <a:endParaRPr sz="1800">
              <a:solidFill>
                <a:schemeClr val="accent2"/>
              </a:solidFill>
            </a:endParaRPr>
          </a:p>
        </p:txBody>
      </p:sp>
      <p:pic>
        <p:nvPicPr>
          <p:cNvPr id="188" name="Google Shape;188;p30"/>
          <p:cNvPicPr preferRelativeResize="0"/>
          <p:nvPr/>
        </p:nvPicPr>
        <p:blipFill rotWithShape="1">
          <a:blip r:embed="rId3">
            <a:alphaModFix/>
          </a:blip>
          <a:srcRect b="4170" l="0" r="0" t="4161"/>
          <a:stretch/>
        </p:blipFill>
        <p:spPr>
          <a:xfrm>
            <a:off x="6352212" y="1851275"/>
            <a:ext cx="2276475" cy="66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85550" y="603725"/>
            <a:ext cx="2343150" cy="71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050" y="2725000"/>
            <a:ext cx="6838950" cy="205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1"/>
          <p:cNvSpPr txBox="1"/>
          <p:nvPr>
            <p:ph type="title"/>
          </p:nvPr>
        </p:nvSpPr>
        <p:spPr>
          <a:xfrm>
            <a:off x="2355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NBeatsNet </a:t>
            </a:r>
            <a:r>
              <a:rPr lang="de"/>
              <a:t>with monthly data</a:t>
            </a:r>
            <a:endParaRPr/>
          </a:p>
        </p:txBody>
      </p:sp>
      <p:pic>
        <p:nvPicPr>
          <p:cNvPr id="196" name="Google Shape;19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89127"/>
            <a:ext cx="8839199" cy="1743673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31"/>
          <p:cNvSpPr txBox="1"/>
          <p:nvPr>
            <p:ph type="title"/>
          </p:nvPr>
        </p:nvSpPr>
        <p:spPr>
          <a:xfrm>
            <a:off x="311700" y="25717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NBeatsNet with daily data (section of 1000 days)</a:t>
            </a:r>
            <a:endParaRPr/>
          </a:p>
        </p:txBody>
      </p:sp>
      <p:pic>
        <p:nvPicPr>
          <p:cNvPr id="198" name="Google Shape;198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3183402"/>
            <a:ext cx="8839199" cy="17436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2355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Outline - delete later on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235500" y="847675"/>
            <a:ext cx="8520600" cy="401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What is the North Atlantic Oscillation (</a:t>
            </a:r>
            <a:r>
              <a:rPr b="1" lang="de"/>
              <a:t>NAO</a:t>
            </a:r>
            <a:r>
              <a:rPr lang="de"/>
              <a:t>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/>
              <a:t>Definition, both ways to calculate it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/>
              <a:t>Importance</a:t>
            </a:r>
            <a:r>
              <a:rPr lang="de"/>
              <a:t> (impact on society) -&gt; motivation for prediction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/>
              <a:t>Available forecasts, maybe machine learning approaches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Data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/>
              <a:t>time series characteristics: monthly/daily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/>
              <a:t>showing them with example weather state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Our approaches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/>
              <a:t>monthly time series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de"/>
              <a:t>our models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/>
              <a:t>daily time series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de"/>
              <a:t>our models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Conclusion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/>
              <a:t>Monthly data - not good (no former literature)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/>
              <a:t>Daily data - better -&gt; maybe best with rolling window approach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2"/>
          <p:cNvSpPr txBox="1"/>
          <p:nvPr>
            <p:ph type="title"/>
          </p:nvPr>
        </p:nvSpPr>
        <p:spPr>
          <a:xfrm>
            <a:off x="2355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EEMD and XGBoost</a:t>
            </a:r>
            <a:endParaRPr/>
          </a:p>
        </p:txBody>
      </p:sp>
      <p:sp>
        <p:nvSpPr>
          <p:cNvPr id="204" name="Google Shape;204;p32"/>
          <p:cNvSpPr txBox="1"/>
          <p:nvPr>
            <p:ph idx="1" type="body"/>
          </p:nvPr>
        </p:nvSpPr>
        <p:spPr>
          <a:xfrm>
            <a:off x="235500" y="847675"/>
            <a:ext cx="4083000" cy="401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ensemble empirical mode decomposition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decomposes TS in </a:t>
            </a:r>
            <a:r>
              <a:rPr lang="de"/>
              <a:t>intrinsic mode functions (IMFs) and residuals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increases model performance!</a:t>
            </a:r>
            <a:endParaRPr/>
          </a:p>
        </p:txBody>
      </p:sp>
      <p:pic>
        <p:nvPicPr>
          <p:cNvPr id="205" name="Google Shape;20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3150" y="450100"/>
            <a:ext cx="4415175" cy="4415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3"/>
          <p:cNvSpPr txBox="1"/>
          <p:nvPr>
            <p:ph type="title"/>
          </p:nvPr>
        </p:nvSpPr>
        <p:spPr>
          <a:xfrm>
            <a:off x="2355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EEMD and XGBoost</a:t>
            </a:r>
            <a:endParaRPr/>
          </a:p>
        </p:txBody>
      </p:sp>
      <p:sp>
        <p:nvSpPr>
          <p:cNvPr id="211" name="Google Shape;211;p33"/>
          <p:cNvSpPr txBox="1"/>
          <p:nvPr>
            <p:ph idx="1" type="body"/>
          </p:nvPr>
        </p:nvSpPr>
        <p:spPr>
          <a:xfrm>
            <a:off x="235500" y="847675"/>
            <a:ext cx="8520600" cy="401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24 months to predict 1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fine tuning did not improve the model…</a:t>
            </a:r>
            <a:endParaRPr/>
          </a:p>
        </p:txBody>
      </p:sp>
      <p:pic>
        <p:nvPicPr>
          <p:cNvPr id="212" name="Google Shape;21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4101" y="2308425"/>
            <a:ext cx="6490350" cy="2456975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33"/>
          <p:cNvSpPr/>
          <p:nvPr/>
        </p:nvSpPr>
        <p:spPr>
          <a:xfrm>
            <a:off x="5497675" y="1120338"/>
            <a:ext cx="2649900" cy="8253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</a:rPr>
              <a:t>Metrics for Testset: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>
                <a:solidFill>
                  <a:srgbClr val="FFFFFF"/>
                </a:solidFill>
              </a:rPr>
              <a:t>MSE</a:t>
            </a:r>
            <a:r>
              <a:rPr lang="de">
                <a:solidFill>
                  <a:srgbClr val="FFFFFF"/>
                </a:solidFill>
              </a:rPr>
              <a:t>: 1.22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>
                <a:solidFill>
                  <a:srgbClr val="FFFFFF"/>
                </a:solidFill>
              </a:rPr>
              <a:t>Phase Percent</a:t>
            </a:r>
            <a:r>
              <a:rPr lang="de">
                <a:solidFill>
                  <a:srgbClr val="FFFFFF"/>
                </a:solidFill>
              </a:rPr>
              <a:t>: 70.55%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4"/>
          <p:cNvSpPr txBox="1"/>
          <p:nvPr>
            <p:ph type="title"/>
          </p:nvPr>
        </p:nvSpPr>
        <p:spPr>
          <a:xfrm>
            <a:off x="2355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EEMD and XGBoost</a:t>
            </a:r>
            <a:endParaRPr/>
          </a:p>
        </p:txBody>
      </p:sp>
      <p:sp>
        <p:nvSpPr>
          <p:cNvPr id="219" name="Google Shape;219;p34"/>
          <p:cNvSpPr txBox="1"/>
          <p:nvPr>
            <p:ph idx="1" type="body"/>
          </p:nvPr>
        </p:nvSpPr>
        <p:spPr>
          <a:xfrm>
            <a:off x="235500" y="847675"/>
            <a:ext cx="8520600" cy="401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20" name="Google Shape;220;p34"/>
          <p:cNvPicPr preferRelativeResize="0"/>
          <p:nvPr/>
        </p:nvPicPr>
        <p:blipFill rotWithShape="1">
          <a:blip r:embed="rId3">
            <a:alphaModFix/>
          </a:blip>
          <a:srcRect b="4927" l="9680" r="8493" t="8176"/>
          <a:stretch/>
        </p:blipFill>
        <p:spPr>
          <a:xfrm>
            <a:off x="271649" y="1254998"/>
            <a:ext cx="8448302" cy="2991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5"/>
          <p:cNvSpPr txBox="1"/>
          <p:nvPr>
            <p:ph type="title"/>
          </p:nvPr>
        </p:nvSpPr>
        <p:spPr>
          <a:xfrm>
            <a:off x="2355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EEMD and XGBoost</a:t>
            </a:r>
            <a:endParaRPr/>
          </a:p>
        </p:txBody>
      </p:sp>
      <p:sp>
        <p:nvSpPr>
          <p:cNvPr id="226" name="Google Shape;226;p35"/>
          <p:cNvSpPr txBox="1"/>
          <p:nvPr>
            <p:ph idx="1" type="body"/>
          </p:nvPr>
        </p:nvSpPr>
        <p:spPr>
          <a:xfrm>
            <a:off x="235500" y="847675"/>
            <a:ext cx="8520600" cy="401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27" name="Google Shape;22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3150" y="847675"/>
            <a:ext cx="5987525" cy="244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9613" y="3427378"/>
            <a:ext cx="5954599" cy="1487275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35"/>
          <p:cNvSpPr txBox="1"/>
          <p:nvPr/>
        </p:nvSpPr>
        <p:spPr>
          <a:xfrm>
            <a:off x="2721925" y="3060875"/>
            <a:ext cx="995700" cy="1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chemeClr val="accent2"/>
                </a:solidFill>
              </a:rPr>
              <a:t>…</a:t>
            </a:r>
            <a:endParaRPr sz="1800">
              <a:solidFill>
                <a:schemeClr val="accent2"/>
              </a:solidFill>
            </a:endParaRPr>
          </a:p>
        </p:txBody>
      </p:sp>
      <p:sp>
        <p:nvSpPr>
          <p:cNvPr id="230" name="Google Shape;230;p35"/>
          <p:cNvSpPr txBox="1"/>
          <p:nvPr/>
        </p:nvSpPr>
        <p:spPr>
          <a:xfrm>
            <a:off x="6334725" y="789125"/>
            <a:ext cx="1193400" cy="26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700">
                <a:solidFill>
                  <a:schemeClr val="accent2"/>
                </a:solidFill>
              </a:rPr>
              <a:t>I</a:t>
            </a:r>
            <a:r>
              <a:rPr lang="de" sz="1700">
                <a:solidFill>
                  <a:schemeClr val="accent2"/>
                </a:solidFill>
              </a:rPr>
              <a:t>MF1</a:t>
            </a:r>
            <a:endParaRPr sz="1700">
              <a:solidFill>
                <a:schemeClr val="accent2"/>
              </a:solidFill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700">
                <a:solidFill>
                  <a:schemeClr val="accent2"/>
                </a:solidFill>
              </a:rPr>
              <a:t>IMF2</a:t>
            </a:r>
            <a:endParaRPr sz="1700">
              <a:solidFill>
                <a:schemeClr val="accent2"/>
              </a:solidFill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700">
                <a:solidFill>
                  <a:schemeClr val="accent2"/>
                </a:solidFill>
              </a:rPr>
              <a:t>IMF3</a:t>
            </a:r>
            <a:endParaRPr sz="1700">
              <a:solidFill>
                <a:schemeClr val="accent2"/>
              </a:solidFill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700">
                <a:solidFill>
                  <a:schemeClr val="accent2"/>
                </a:solidFill>
              </a:rPr>
              <a:t>IMF4</a:t>
            </a:r>
            <a:endParaRPr sz="1700">
              <a:solidFill>
                <a:schemeClr val="accent2"/>
              </a:solidFill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700">
                <a:solidFill>
                  <a:schemeClr val="accent2"/>
                </a:solidFill>
              </a:rPr>
              <a:t>IMF5</a:t>
            </a:r>
            <a:endParaRPr sz="1700">
              <a:solidFill>
                <a:schemeClr val="accent2"/>
              </a:solidFill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700">
                <a:solidFill>
                  <a:schemeClr val="accent2"/>
                </a:solidFill>
              </a:rPr>
              <a:t>IMF10</a:t>
            </a:r>
            <a:endParaRPr sz="1700">
              <a:solidFill>
                <a:schemeClr val="accent2"/>
              </a:solidFill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700">
                <a:solidFill>
                  <a:schemeClr val="accent2"/>
                </a:solidFill>
              </a:rPr>
              <a:t>IMF11</a:t>
            </a:r>
            <a:endParaRPr sz="1700">
              <a:solidFill>
                <a:schemeClr val="accent2"/>
              </a:solidFill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700">
                <a:solidFill>
                  <a:schemeClr val="accent2"/>
                </a:solidFill>
              </a:rPr>
              <a:t>Residuals</a:t>
            </a:r>
            <a:endParaRPr sz="1700">
              <a:solidFill>
                <a:schemeClr val="accen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6"/>
          <p:cNvSpPr txBox="1"/>
          <p:nvPr>
            <p:ph type="title"/>
          </p:nvPr>
        </p:nvSpPr>
        <p:spPr>
          <a:xfrm>
            <a:off x="2355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Extreme Learning Machine (ELM) with daily data</a:t>
            </a:r>
            <a:endParaRPr/>
          </a:p>
        </p:txBody>
      </p:sp>
      <p:sp>
        <p:nvSpPr>
          <p:cNvPr id="236" name="Google Shape;236;p36"/>
          <p:cNvSpPr txBox="1"/>
          <p:nvPr>
            <p:ph idx="1" type="body"/>
          </p:nvPr>
        </p:nvSpPr>
        <p:spPr>
          <a:xfrm>
            <a:off x="235500" y="847675"/>
            <a:ext cx="8520600" cy="401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ELM: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one hidden layer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weights and biases: randomly assigned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extreme fast training </a:t>
            </a:r>
            <a:r>
              <a:rPr lang="de"/>
              <a:t>process</a:t>
            </a:r>
            <a:r>
              <a:rPr lang="de"/>
              <a:t> due to least-square solutions of output weights</a:t>
            </a:r>
            <a:br>
              <a:rPr lang="de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20 days to predict one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de"/>
              <a:t>MSE: 0.04, MAE: 0.16, Phase Ratio: 91.6%</a:t>
            </a:r>
            <a:endParaRPr/>
          </a:p>
        </p:txBody>
      </p:sp>
      <p:pic>
        <p:nvPicPr>
          <p:cNvPr id="237" name="Google Shape;23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8600" y="3015750"/>
            <a:ext cx="7072323" cy="92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7"/>
          <p:cNvSpPr txBox="1"/>
          <p:nvPr>
            <p:ph type="title"/>
          </p:nvPr>
        </p:nvSpPr>
        <p:spPr>
          <a:xfrm>
            <a:off x="2355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Extreme Learning Machine (ELM) with daily data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37"/>
          <p:cNvSpPr txBox="1"/>
          <p:nvPr>
            <p:ph idx="1" type="body"/>
          </p:nvPr>
        </p:nvSpPr>
        <p:spPr>
          <a:xfrm>
            <a:off x="235500" y="847675"/>
            <a:ext cx="8520600" cy="401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44" name="Google Shape;24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500" y="847675"/>
            <a:ext cx="3718351" cy="198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16325" y="847675"/>
            <a:ext cx="3724620" cy="198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31125" y="2948525"/>
            <a:ext cx="3695019" cy="1981250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37"/>
          <p:cNvSpPr txBox="1"/>
          <p:nvPr/>
        </p:nvSpPr>
        <p:spPr>
          <a:xfrm>
            <a:off x="5102350" y="966975"/>
            <a:ext cx="10389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300">
                <a:solidFill>
                  <a:schemeClr val="lt1"/>
                </a:solidFill>
              </a:rPr>
              <a:t>Day 1/5</a:t>
            </a:r>
            <a:endParaRPr sz="1300">
              <a:solidFill>
                <a:schemeClr val="lt1"/>
              </a:solidFill>
            </a:endParaRPr>
          </a:p>
        </p:txBody>
      </p:sp>
      <p:sp>
        <p:nvSpPr>
          <p:cNvPr id="248" name="Google Shape;248;p37"/>
          <p:cNvSpPr txBox="1"/>
          <p:nvPr/>
        </p:nvSpPr>
        <p:spPr>
          <a:xfrm>
            <a:off x="5102350" y="3024375"/>
            <a:ext cx="10389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300">
                <a:solidFill>
                  <a:schemeClr val="lt1"/>
                </a:solidFill>
              </a:rPr>
              <a:t>Day 5/5</a:t>
            </a:r>
            <a:endParaRPr sz="13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3" name="Google Shape;253;p38"/>
          <p:cNvGraphicFramePr/>
          <p:nvPr/>
        </p:nvGraphicFramePr>
        <p:xfrm>
          <a:off x="244038" y="191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{08D0295F-A0E7-4653-986A-F8FA3FE278D1}</a:tableStyleId>
              </a:tblPr>
              <a:tblGrid>
                <a:gridCol w="705425"/>
                <a:gridCol w="868375"/>
                <a:gridCol w="786900"/>
                <a:gridCol w="977025"/>
                <a:gridCol w="1040400"/>
                <a:gridCol w="1013250"/>
                <a:gridCol w="1031325"/>
                <a:gridCol w="569625"/>
                <a:gridCol w="596775"/>
                <a:gridCol w="488125"/>
                <a:gridCol w="578675"/>
              </a:tblGrid>
              <a:tr h="367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" sz="1000">
                          <a:solidFill>
                            <a:schemeClr val="dk1"/>
                          </a:solidFill>
                        </a:rPr>
                        <a:t>Model</a:t>
                      </a:r>
                      <a:endParaRPr b="1" sz="1000">
                        <a:solidFill>
                          <a:schemeClr val="dk1"/>
                        </a:solidFill>
                      </a:endParaRPr>
                    </a:p>
                  </a:txBody>
                  <a:tcPr marT="72000" marB="0" marR="36000" marL="360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" sz="1000">
                          <a:solidFill>
                            <a:schemeClr val="dk1"/>
                          </a:solidFill>
                        </a:rPr>
                        <a:t>Type</a:t>
                      </a:r>
                      <a:endParaRPr b="1" sz="1000">
                        <a:solidFill>
                          <a:schemeClr val="dk1"/>
                        </a:solidFill>
                      </a:endParaRPr>
                    </a:p>
                  </a:txBody>
                  <a:tcPr marT="72000" marB="0" marR="36000" marL="360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" sz="1000">
                          <a:solidFill>
                            <a:schemeClr val="dk1"/>
                          </a:solidFill>
                        </a:rPr>
                        <a:t>Finetuning</a:t>
                      </a:r>
                      <a:endParaRPr b="1" sz="1000">
                        <a:solidFill>
                          <a:schemeClr val="dk1"/>
                        </a:solidFill>
                      </a:endParaRPr>
                    </a:p>
                  </a:txBody>
                  <a:tcPr marT="72000" marB="0" marR="36000" marL="360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" sz="1000">
                          <a:solidFill>
                            <a:schemeClr val="dk1"/>
                          </a:solidFill>
                        </a:rPr>
                        <a:t>Normalization</a:t>
                      </a:r>
                      <a:endParaRPr b="1" sz="1000">
                        <a:solidFill>
                          <a:schemeClr val="dk1"/>
                        </a:solidFill>
                      </a:endParaRPr>
                    </a:p>
                  </a:txBody>
                  <a:tcPr marT="72000" marB="0" marR="36000" marL="360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" sz="1000">
                          <a:solidFill>
                            <a:schemeClr val="dk1"/>
                          </a:solidFill>
                        </a:rPr>
                        <a:t>Preprocessing</a:t>
                      </a:r>
                      <a:endParaRPr b="1" sz="1000">
                        <a:solidFill>
                          <a:schemeClr val="dk1"/>
                        </a:solidFill>
                      </a:endParaRPr>
                    </a:p>
                  </a:txBody>
                  <a:tcPr marT="72000" marB="0" marR="36000" marL="360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" sz="1000">
                          <a:solidFill>
                            <a:schemeClr val="dk1"/>
                          </a:solidFill>
                        </a:rPr>
                        <a:t>External TS</a:t>
                      </a:r>
                      <a:endParaRPr b="1" sz="1000">
                        <a:solidFill>
                          <a:schemeClr val="dk1"/>
                        </a:solidFill>
                      </a:endParaRPr>
                    </a:p>
                  </a:txBody>
                  <a:tcPr marT="72000" marB="0" marR="36000" marL="360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" sz="1000">
                          <a:solidFill>
                            <a:schemeClr val="dk1"/>
                          </a:solidFill>
                        </a:rPr>
                        <a:t>Frequency</a:t>
                      </a:r>
                      <a:endParaRPr b="1" sz="1000">
                        <a:solidFill>
                          <a:schemeClr val="dk1"/>
                        </a:solidFill>
                      </a:endParaRPr>
                    </a:p>
                  </a:txBody>
                  <a:tcPr marT="72000" marB="0" marR="36000" marL="360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" sz="1000">
                          <a:solidFill>
                            <a:schemeClr val="dk1"/>
                          </a:solidFill>
                        </a:rPr>
                        <a:t>Input length</a:t>
                      </a:r>
                      <a:endParaRPr b="1" sz="1000">
                        <a:solidFill>
                          <a:schemeClr val="dk1"/>
                        </a:solidFill>
                      </a:endParaRPr>
                    </a:p>
                  </a:txBody>
                  <a:tcPr marT="72000" marB="0" marR="36000" marL="360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" sz="1000">
                          <a:solidFill>
                            <a:schemeClr val="dk1"/>
                          </a:solidFill>
                        </a:rPr>
                        <a:t>Output length</a:t>
                      </a:r>
                      <a:endParaRPr b="1" sz="1000">
                        <a:solidFill>
                          <a:schemeClr val="dk1"/>
                        </a:solidFill>
                      </a:endParaRPr>
                    </a:p>
                  </a:txBody>
                  <a:tcPr marT="72000" marB="0" marR="36000" marL="360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" sz="1000">
                          <a:solidFill>
                            <a:schemeClr val="dk1"/>
                          </a:solidFill>
                        </a:rPr>
                        <a:t>MSE</a:t>
                      </a:r>
                      <a:endParaRPr b="1" sz="1000">
                        <a:solidFill>
                          <a:schemeClr val="dk1"/>
                        </a:solidFill>
                      </a:endParaRPr>
                    </a:p>
                  </a:txBody>
                  <a:tcPr marT="72000" marB="0" marR="36000" marL="360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" sz="1000">
                          <a:solidFill>
                            <a:schemeClr val="dk1"/>
                          </a:solidFill>
                        </a:rPr>
                        <a:t>Phase</a:t>
                      </a:r>
                      <a:endParaRPr b="1" sz="1000">
                        <a:solidFill>
                          <a:schemeClr val="dk1"/>
                        </a:solidFill>
                      </a:endParaRPr>
                    </a:p>
                  </a:txBody>
                  <a:tcPr marT="72000" marB="0" marR="36000" marL="36000"/>
                </a:tc>
              </a:tr>
              <a:tr h="367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000">
                          <a:solidFill>
                            <a:schemeClr val="dk1"/>
                          </a:solidFill>
                        </a:rPr>
                        <a:t>XGBoost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72000" marB="0" marR="36000" marL="360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000">
                          <a:solidFill>
                            <a:schemeClr val="dk1"/>
                          </a:solidFill>
                        </a:rPr>
                        <a:t>ens_learning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72000" marB="0" marR="36000" marL="360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000">
                          <a:solidFill>
                            <a:schemeClr val="dk1"/>
                          </a:solidFill>
                        </a:rPr>
                        <a:t>None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72000" marB="0" marR="36000" marL="360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000">
                          <a:solidFill>
                            <a:schemeClr val="dk1"/>
                          </a:solidFill>
                        </a:rPr>
                        <a:t>True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72000" marB="0" marR="36000" marL="360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000">
                          <a:solidFill>
                            <a:schemeClr val="dk1"/>
                          </a:solidFill>
                        </a:rPr>
                        <a:t>None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72000" marB="0" marR="36000" marL="360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000">
                          <a:solidFill>
                            <a:schemeClr val="dk1"/>
                          </a:solidFill>
                        </a:rPr>
                        <a:t>None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72000" marB="0" marR="36000" marL="360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000">
                          <a:solidFill>
                            <a:schemeClr val="dk1"/>
                          </a:solidFill>
                        </a:rPr>
                        <a:t>Monthly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72000" marB="0" marR="36000" marL="360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000">
                          <a:solidFill>
                            <a:schemeClr val="dk1"/>
                          </a:solidFill>
                        </a:rPr>
                        <a:t>24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72000" marB="0" marR="36000" marL="360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000">
                          <a:solidFill>
                            <a:schemeClr val="dk1"/>
                          </a:solidFill>
                        </a:rPr>
                        <a:t>1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72000" marB="0" marR="36000" marL="360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000">
                          <a:solidFill>
                            <a:schemeClr val="dk1"/>
                          </a:solidFill>
                        </a:rPr>
                        <a:t>3.85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72000" marB="0" marR="36000" marL="360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000">
                          <a:solidFill>
                            <a:schemeClr val="dk1"/>
                          </a:solidFill>
                        </a:rPr>
                        <a:t>38.35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72000" marB="0" marR="36000" marL="36000"/>
                </a:tc>
              </a:tr>
              <a:tr h="353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000">
                          <a:solidFill>
                            <a:schemeClr val="dk1"/>
                          </a:solidFill>
                        </a:rPr>
                        <a:t>XGBoost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72000" marB="0" marR="36000" marL="360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000">
                          <a:solidFill>
                            <a:schemeClr val="dk1"/>
                          </a:solidFill>
                        </a:rPr>
                        <a:t>ens_learning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72000" marB="0" marR="36000" marL="360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000">
                          <a:solidFill>
                            <a:schemeClr val="dk1"/>
                          </a:solidFill>
                        </a:rPr>
                        <a:t>None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72000" marB="0" marR="36000" marL="360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000">
                          <a:solidFill>
                            <a:schemeClr val="dk1"/>
                          </a:solidFill>
                        </a:rPr>
                        <a:t>True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72000" marB="0" marR="36000" marL="360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000">
                          <a:solidFill>
                            <a:schemeClr val="dk1"/>
                          </a:solidFill>
                        </a:rPr>
                        <a:t>EEMD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72000" marB="0" marR="36000" marL="360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000">
                          <a:solidFill>
                            <a:schemeClr val="dk1"/>
                          </a:solidFill>
                        </a:rPr>
                        <a:t>None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72000" marB="0" marR="36000" marL="360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000">
                          <a:solidFill>
                            <a:schemeClr val="dk1"/>
                          </a:solidFill>
                        </a:rPr>
                        <a:t>Monthly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72000" marB="0" marR="36000" marL="360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000">
                          <a:solidFill>
                            <a:schemeClr val="dk1"/>
                          </a:solidFill>
                        </a:rPr>
                        <a:t>24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72000" marB="0" marR="36000" marL="360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000">
                          <a:solidFill>
                            <a:schemeClr val="dk1"/>
                          </a:solidFill>
                        </a:rPr>
                        <a:t>1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72000" marB="0" marR="36000" marL="360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000">
                          <a:solidFill>
                            <a:schemeClr val="dk1"/>
                          </a:solidFill>
                        </a:rPr>
                        <a:t>1.22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72000" marB="0" marR="36000" marL="360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000">
                          <a:solidFill>
                            <a:schemeClr val="dk1"/>
                          </a:solidFill>
                        </a:rPr>
                        <a:t>70.55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72000" marB="0" marR="36000" marL="36000"/>
                </a:tc>
              </a:tr>
              <a:tr h="353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000">
                          <a:solidFill>
                            <a:schemeClr val="dk1"/>
                          </a:solidFill>
                        </a:rPr>
                        <a:t>ELM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72000" marB="0" marR="36000" marL="360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000">
                          <a:solidFill>
                            <a:schemeClr val="dk1"/>
                          </a:solidFill>
                        </a:rPr>
                        <a:t>NN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72000" marB="0" marR="36000" marL="360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000">
                          <a:solidFill>
                            <a:schemeClr val="dk1"/>
                          </a:solidFill>
                        </a:rPr>
                        <a:t>10 neurons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72000" marB="0" marR="36000" marL="360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000">
                          <a:solidFill>
                            <a:schemeClr val="dk1"/>
                          </a:solidFill>
                        </a:rPr>
                        <a:t>True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72000" marB="0" marR="36000" marL="360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000">
                          <a:solidFill>
                            <a:schemeClr val="dk1"/>
                          </a:solidFill>
                        </a:rPr>
                        <a:t>None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72000" marB="0" marR="36000" marL="360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000">
                          <a:solidFill>
                            <a:schemeClr val="dk1"/>
                          </a:solidFill>
                        </a:rPr>
                        <a:t>None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72000" marB="0" marR="36000" marL="360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000">
                          <a:solidFill>
                            <a:schemeClr val="dk1"/>
                          </a:solidFill>
                        </a:rPr>
                        <a:t>Monthly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72000" marB="0" marR="36000" marL="360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000">
                          <a:solidFill>
                            <a:schemeClr val="dk1"/>
                          </a:solidFill>
                        </a:rPr>
                        <a:t>12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72000" marB="0" marR="36000" marL="360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000">
                          <a:solidFill>
                            <a:schemeClr val="dk1"/>
                          </a:solidFill>
                        </a:rPr>
                        <a:t>1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72000" marB="0" marR="36000" marL="360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000">
                          <a:solidFill>
                            <a:schemeClr val="dk1"/>
                          </a:solidFill>
                        </a:rPr>
                        <a:t>3.28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72000" marB="0" marR="36000" marL="360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000">
                          <a:solidFill>
                            <a:schemeClr val="dk1"/>
                          </a:solidFill>
                        </a:rPr>
                        <a:t>38.2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72000" marB="0" marR="36000" marL="36000"/>
                </a:tc>
              </a:tr>
              <a:tr h="353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000">
                          <a:solidFill>
                            <a:schemeClr val="dk1"/>
                          </a:solidFill>
                        </a:rPr>
                        <a:t>ELM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72000" marB="0" marR="36000" marL="360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000">
                          <a:solidFill>
                            <a:schemeClr val="dk1"/>
                          </a:solidFill>
                        </a:rPr>
                        <a:t>NN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72000" marB="0" marR="36000" marL="360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000">
                          <a:solidFill>
                            <a:schemeClr val="dk1"/>
                          </a:solidFill>
                        </a:rPr>
                        <a:t>73</a:t>
                      </a:r>
                      <a:r>
                        <a:rPr lang="de" sz="1000">
                          <a:solidFill>
                            <a:schemeClr val="dk1"/>
                          </a:solidFill>
                        </a:rPr>
                        <a:t> neurons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72000" marB="0" marR="36000" marL="360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000">
                          <a:solidFill>
                            <a:schemeClr val="dk1"/>
                          </a:solidFill>
                        </a:rPr>
                        <a:t>True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72000" marB="0" marR="36000" marL="360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000">
                          <a:solidFill>
                            <a:schemeClr val="dk1"/>
                          </a:solidFill>
                        </a:rPr>
                        <a:t>None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72000" marB="0" marR="36000" marL="360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000">
                          <a:solidFill>
                            <a:schemeClr val="dk1"/>
                          </a:solidFill>
                        </a:rPr>
                        <a:t>El Nino Index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72000" marB="0" marR="36000" marL="360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000">
                          <a:solidFill>
                            <a:schemeClr val="dk1"/>
                          </a:solidFill>
                        </a:rPr>
                        <a:t>Monthly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72000" marB="0" marR="36000" marL="360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000">
                          <a:solidFill>
                            <a:schemeClr val="dk1"/>
                          </a:solidFill>
                        </a:rPr>
                        <a:t>36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72000" marB="0" marR="36000" marL="360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000">
                          <a:solidFill>
                            <a:schemeClr val="dk1"/>
                          </a:solidFill>
                        </a:rPr>
                        <a:t>1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72000" marB="0" marR="36000" marL="360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000">
                          <a:solidFill>
                            <a:schemeClr val="dk1"/>
                          </a:solidFill>
                        </a:rPr>
                        <a:t>3.4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72000" marB="0" marR="36000" marL="360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000">
                          <a:solidFill>
                            <a:schemeClr val="dk1"/>
                          </a:solidFill>
                        </a:rPr>
                        <a:t>39.1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72000" marB="0" marR="36000" marL="36000"/>
                </a:tc>
              </a:tr>
              <a:tr h="353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000">
                          <a:solidFill>
                            <a:srgbClr val="F1C232"/>
                          </a:solidFill>
                        </a:rPr>
                        <a:t>ELM</a:t>
                      </a:r>
                      <a:endParaRPr sz="1000">
                        <a:solidFill>
                          <a:srgbClr val="F1C232"/>
                        </a:solidFill>
                      </a:endParaRPr>
                    </a:p>
                  </a:txBody>
                  <a:tcPr marT="72000" marB="0" marR="36000" marL="360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000">
                          <a:solidFill>
                            <a:srgbClr val="F1C232"/>
                          </a:solidFill>
                        </a:rPr>
                        <a:t>NN</a:t>
                      </a:r>
                      <a:endParaRPr sz="1000">
                        <a:solidFill>
                          <a:srgbClr val="F1C232"/>
                        </a:solidFill>
                      </a:endParaRPr>
                    </a:p>
                  </a:txBody>
                  <a:tcPr marT="72000" marB="0" marR="36000" marL="360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000">
                          <a:solidFill>
                            <a:srgbClr val="F1C232"/>
                          </a:solidFill>
                        </a:rPr>
                        <a:t>64</a:t>
                      </a:r>
                      <a:r>
                        <a:rPr lang="de" sz="1000">
                          <a:solidFill>
                            <a:srgbClr val="F1C232"/>
                          </a:solidFill>
                        </a:rPr>
                        <a:t> neurons</a:t>
                      </a:r>
                      <a:endParaRPr sz="1000">
                        <a:solidFill>
                          <a:srgbClr val="F1C232"/>
                        </a:solidFill>
                      </a:endParaRPr>
                    </a:p>
                  </a:txBody>
                  <a:tcPr marT="72000" marB="0" marR="36000" marL="360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000">
                          <a:solidFill>
                            <a:srgbClr val="F1C232"/>
                          </a:solidFill>
                        </a:rPr>
                        <a:t>True</a:t>
                      </a:r>
                      <a:endParaRPr sz="1000">
                        <a:solidFill>
                          <a:srgbClr val="F1C232"/>
                        </a:solidFill>
                      </a:endParaRPr>
                    </a:p>
                  </a:txBody>
                  <a:tcPr marT="72000" marB="0" marR="36000" marL="360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000">
                          <a:solidFill>
                            <a:srgbClr val="F1C232"/>
                          </a:solidFill>
                        </a:rPr>
                        <a:t>None</a:t>
                      </a:r>
                      <a:endParaRPr sz="1000">
                        <a:solidFill>
                          <a:srgbClr val="F1C232"/>
                        </a:solidFill>
                      </a:endParaRPr>
                    </a:p>
                  </a:txBody>
                  <a:tcPr marT="72000" marB="0" marR="36000" marL="360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000">
                          <a:solidFill>
                            <a:srgbClr val="F1C232"/>
                          </a:solidFill>
                        </a:rPr>
                        <a:t>None</a:t>
                      </a:r>
                      <a:endParaRPr sz="1000">
                        <a:solidFill>
                          <a:srgbClr val="F1C232"/>
                        </a:solidFill>
                      </a:endParaRPr>
                    </a:p>
                  </a:txBody>
                  <a:tcPr marT="72000" marB="0" marR="36000" marL="360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000">
                          <a:solidFill>
                            <a:srgbClr val="F1C232"/>
                          </a:solidFill>
                        </a:rPr>
                        <a:t>Daily</a:t>
                      </a:r>
                      <a:endParaRPr sz="1000">
                        <a:solidFill>
                          <a:srgbClr val="F1C232"/>
                        </a:solidFill>
                      </a:endParaRPr>
                    </a:p>
                  </a:txBody>
                  <a:tcPr marT="72000" marB="0" marR="36000" marL="360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000">
                          <a:solidFill>
                            <a:srgbClr val="F1C232"/>
                          </a:solidFill>
                        </a:rPr>
                        <a:t>14</a:t>
                      </a:r>
                      <a:endParaRPr sz="1000">
                        <a:solidFill>
                          <a:srgbClr val="F1C232"/>
                        </a:solidFill>
                      </a:endParaRPr>
                    </a:p>
                  </a:txBody>
                  <a:tcPr marT="72000" marB="0" marR="36000" marL="360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000">
                          <a:solidFill>
                            <a:srgbClr val="F1C232"/>
                          </a:solidFill>
                        </a:rPr>
                        <a:t>1</a:t>
                      </a:r>
                      <a:endParaRPr sz="1000">
                        <a:solidFill>
                          <a:srgbClr val="F1C232"/>
                        </a:solidFill>
                      </a:endParaRPr>
                    </a:p>
                  </a:txBody>
                  <a:tcPr marT="72000" marB="0" marR="36000" marL="360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000">
                          <a:solidFill>
                            <a:srgbClr val="F1C232"/>
                          </a:solidFill>
                        </a:rPr>
                        <a:t>0.045</a:t>
                      </a:r>
                      <a:endParaRPr sz="1000">
                        <a:solidFill>
                          <a:srgbClr val="F1C232"/>
                        </a:solidFill>
                      </a:endParaRPr>
                    </a:p>
                  </a:txBody>
                  <a:tcPr marT="72000" marB="0" marR="36000" marL="360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000">
                          <a:solidFill>
                            <a:srgbClr val="F1C232"/>
                          </a:solidFill>
                        </a:rPr>
                        <a:t>91.7</a:t>
                      </a:r>
                      <a:endParaRPr sz="1000">
                        <a:solidFill>
                          <a:srgbClr val="F1C232"/>
                        </a:solidFill>
                      </a:endParaRPr>
                    </a:p>
                  </a:txBody>
                  <a:tcPr marT="72000" marB="0" marR="36000" marL="36000"/>
                </a:tc>
              </a:tr>
              <a:tr h="353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000">
                          <a:solidFill>
                            <a:schemeClr val="dk1"/>
                          </a:solidFill>
                        </a:rPr>
                        <a:t>ELM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72000" marB="0" marR="36000" marL="360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000">
                          <a:solidFill>
                            <a:schemeClr val="dk1"/>
                          </a:solidFill>
                        </a:rPr>
                        <a:t>NN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72000" marB="0" marR="36000" marL="360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000">
                          <a:solidFill>
                            <a:schemeClr val="dk1"/>
                          </a:solidFill>
                        </a:rPr>
                        <a:t>128 neurons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72000" marB="0" marR="36000" marL="360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000">
                          <a:solidFill>
                            <a:schemeClr val="dk1"/>
                          </a:solidFill>
                        </a:rPr>
                        <a:t>True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72000" marB="0" marR="36000" marL="360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000">
                          <a:solidFill>
                            <a:schemeClr val="dk1"/>
                          </a:solidFill>
                        </a:rPr>
                        <a:t>None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72000" marB="0" marR="36000" marL="360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000">
                          <a:solidFill>
                            <a:schemeClr val="dk1"/>
                          </a:solidFill>
                        </a:rPr>
                        <a:t>None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72000" marB="0" marR="36000" marL="360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000">
                          <a:solidFill>
                            <a:schemeClr val="dk1"/>
                          </a:solidFill>
                        </a:rPr>
                        <a:t>Daily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72000" marB="0" marR="36000" marL="360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000">
                          <a:solidFill>
                            <a:schemeClr val="dk1"/>
                          </a:solidFill>
                        </a:rPr>
                        <a:t>14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72000" marB="0" marR="36000" marL="360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000">
                          <a:solidFill>
                            <a:schemeClr val="dk1"/>
                          </a:solidFill>
                        </a:rPr>
                        <a:t>5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72000" marB="0" marR="36000" marL="360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000">
                          <a:solidFill>
                            <a:schemeClr val="dk1"/>
                          </a:solidFill>
                        </a:rPr>
                        <a:t>0.275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72000" marB="0" marR="36000" marL="360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000">
                          <a:solidFill>
                            <a:schemeClr val="dk1"/>
                          </a:solidFill>
                        </a:rPr>
                        <a:t>80.7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72000" marB="0" marR="36000" marL="36000"/>
                </a:tc>
              </a:tr>
              <a:tr h="353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000">
                          <a:solidFill>
                            <a:schemeClr val="dk1"/>
                          </a:solidFill>
                        </a:rPr>
                        <a:t>ELM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72000" marB="0" marR="36000" marL="360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000">
                          <a:solidFill>
                            <a:schemeClr val="dk1"/>
                          </a:solidFill>
                        </a:rPr>
                        <a:t>NN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72000" marB="0" marR="36000" marL="360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000">
                          <a:solidFill>
                            <a:schemeClr val="dk1"/>
                          </a:solidFill>
                        </a:rPr>
                        <a:t>128 neurons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72000" marB="0" marR="36000" marL="360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000">
                          <a:solidFill>
                            <a:schemeClr val="dk1"/>
                          </a:solidFill>
                        </a:rPr>
                        <a:t>True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72000" marB="0" marR="36000" marL="360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000">
                          <a:solidFill>
                            <a:schemeClr val="dk1"/>
                          </a:solidFill>
                        </a:rPr>
                        <a:t>None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72000" marB="0" marR="36000" marL="360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000">
                          <a:solidFill>
                            <a:schemeClr val="dk1"/>
                          </a:solidFill>
                        </a:rPr>
                        <a:t>None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72000" marB="0" marR="36000" marL="360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000">
                          <a:solidFill>
                            <a:schemeClr val="dk1"/>
                          </a:solidFill>
                        </a:rPr>
                        <a:t>Daily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72000" marB="0" marR="36000" marL="360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000">
                          <a:solidFill>
                            <a:schemeClr val="dk1"/>
                          </a:solidFill>
                        </a:rPr>
                        <a:t>62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72000" marB="0" marR="36000" marL="360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000">
                          <a:solidFill>
                            <a:schemeClr val="dk1"/>
                          </a:solidFill>
                        </a:rPr>
                        <a:t>14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72000" marB="0" marR="36000" marL="360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000">
                          <a:solidFill>
                            <a:schemeClr val="dk1"/>
                          </a:solidFill>
                        </a:rPr>
                        <a:t>0.51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72000" marB="0" marR="36000" marL="360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000">
                          <a:solidFill>
                            <a:schemeClr val="dk1"/>
                          </a:solidFill>
                        </a:rPr>
                        <a:t>76.4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72000" marB="0" marR="36000" marL="36000"/>
                </a:tc>
              </a:tr>
              <a:tr h="353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000">
                          <a:solidFill>
                            <a:schemeClr val="dk1"/>
                          </a:solidFill>
                        </a:rPr>
                        <a:t>ELM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72000" marB="0" marR="36000" marL="360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000">
                          <a:solidFill>
                            <a:schemeClr val="dk1"/>
                          </a:solidFill>
                        </a:rPr>
                        <a:t>NN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72000" marB="0" marR="36000" marL="360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000">
                          <a:solidFill>
                            <a:schemeClr val="dk1"/>
                          </a:solidFill>
                        </a:rPr>
                        <a:t>128 neurons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72000" marB="0" marR="36000" marL="360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000">
                          <a:solidFill>
                            <a:schemeClr val="dk1"/>
                          </a:solidFill>
                        </a:rPr>
                        <a:t>True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72000" marB="0" marR="36000" marL="360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000">
                          <a:solidFill>
                            <a:schemeClr val="dk1"/>
                          </a:solidFill>
                        </a:rPr>
                        <a:t>None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72000" marB="0" marR="36000" marL="360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000">
                          <a:solidFill>
                            <a:schemeClr val="dk1"/>
                          </a:solidFill>
                        </a:rPr>
                        <a:t>None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72000" marB="0" marR="36000" marL="360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000">
                          <a:solidFill>
                            <a:schemeClr val="dk1"/>
                          </a:solidFill>
                        </a:rPr>
                        <a:t>Daily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72000" marB="0" marR="36000" marL="360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000">
                          <a:solidFill>
                            <a:schemeClr val="dk1"/>
                          </a:solidFill>
                        </a:rPr>
                        <a:t>123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72000" marB="0" marR="36000" marL="360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000">
                          <a:solidFill>
                            <a:schemeClr val="dk1"/>
                          </a:solidFill>
                        </a:rPr>
                        <a:t>31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72000" marB="0" marR="36000" marL="360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000">
                          <a:solidFill>
                            <a:schemeClr val="dk1"/>
                          </a:solidFill>
                        </a:rPr>
                        <a:t>0.63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72000" marB="0" marR="36000" marL="360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000">
                          <a:solidFill>
                            <a:schemeClr val="dk1"/>
                          </a:solidFill>
                        </a:rPr>
                        <a:t>75.1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72000" marB="0" marR="36000" marL="36000"/>
                </a:tc>
              </a:tr>
              <a:tr h="353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000">
                          <a:solidFill>
                            <a:srgbClr val="F1C232"/>
                          </a:solidFill>
                        </a:rPr>
                        <a:t>LSTM</a:t>
                      </a:r>
                      <a:endParaRPr sz="1000">
                        <a:solidFill>
                          <a:srgbClr val="F1C232"/>
                        </a:solidFill>
                      </a:endParaRPr>
                    </a:p>
                  </a:txBody>
                  <a:tcPr marT="72000" marB="0" marR="36000" marL="360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000">
                          <a:solidFill>
                            <a:srgbClr val="F1C232"/>
                          </a:solidFill>
                        </a:rPr>
                        <a:t>RNN</a:t>
                      </a:r>
                      <a:endParaRPr sz="1000">
                        <a:solidFill>
                          <a:srgbClr val="F1C232"/>
                        </a:solidFill>
                      </a:endParaRPr>
                    </a:p>
                  </a:txBody>
                  <a:tcPr marT="72000" marB="0" marR="36000" marL="360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000">
                          <a:solidFill>
                            <a:srgbClr val="F1C232"/>
                          </a:solidFill>
                        </a:rPr>
                        <a:t>64 neurons</a:t>
                      </a:r>
                      <a:endParaRPr sz="1000">
                        <a:solidFill>
                          <a:srgbClr val="F1C232"/>
                        </a:solidFill>
                      </a:endParaRPr>
                    </a:p>
                  </a:txBody>
                  <a:tcPr marT="72000" marB="0" marR="36000" marL="360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000">
                          <a:solidFill>
                            <a:srgbClr val="F1C232"/>
                          </a:solidFill>
                        </a:rPr>
                        <a:t>True</a:t>
                      </a:r>
                      <a:endParaRPr sz="1000">
                        <a:solidFill>
                          <a:srgbClr val="F1C232"/>
                        </a:solidFill>
                      </a:endParaRPr>
                    </a:p>
                  </a:txBody>
                  <a:tcPr marT="72000" marB="0" marR="36000" marL="360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000">
                          <a:solidFill>
                            <a:srgbClr val="F1C232"/>
                          </a:solidFill>
                        </a:rPr>
                        <a:t>None</a:t>
                      </a:r>
                      <a:endParaRPr sz="1000">
                        <a:solidFill>
                          <a:srgbClr val="F1C232"/>
                        </a:solidFill>
                      </a:endParaRPr>
                    </a:p>
                  </a:txBody>
                  <a:tcPr marT="72000" marB="36000" marR="36000" marL="360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000">
                          <a:solidFill>
                            <a:srgbClr val="F1C232"/>
                          </a:solidFill>
                        </a:rPr>
                        <a:t>None</a:t>
                      </a:r>
                      <a:endParaRPr sz="1000">
                        <a:solidFill>
                          <a:srgbClr val="F1C232"/>
                        </a:solidFill>
                      </a:endParaRPr>
                    </a:p>
                  </a:txBody>
                  <a:tcPr marT="72000" marB="0" marR="36000" marL="360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000">
                          <a:solidFill>
                            <a:srgbClr val="F1C232"/>
                          </a:solidFill>
                        </a:rPr>
                        <a:t>Daily</a:t>
                      </a:r>
                      <a:endParaRPr sz="1000">
                        <a:solidFill>
                          <a:srgbClr val="F1C232"/>
                        </a:solidFill>
                      </a:endParaRPr>
                    </a:p>
                  </a:txBody>
                  <a:tcPr marT="72000" marB="0" marR="36000" marL="360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000">
                          <a:solidFill>
                            <a:srgbClr val="F1C232"/>
                          </a:solidFill>
                        </a:rPr>
                        <a:t>48</a:t>
                      </a:r>
                      <a:endParaRPr sz="1000">
                        <a:solidFill>
                          <a:srgbClr val="F1C232"/>
                        </a:solidFill>
                      </a:endParaRPr>
                    </a:p>
                  </a:txBody>
                  <a:tcPr marT="72000" marB="0" marR="36000" marL="360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000">
                          <a:solidFill>
                            <a:srgbClr val="F1C232"/>
                          </a:solidFill>
                        </a:rPr>
                        <a:t>1</a:t>
                      </a:r>
                      <a:endParaRPr sz="1000">
                        <a:solidFill>
                          <a:srgbClr val="F1C232"/>
                        </a:solidFill>
                      </a:endParaRPr>
                    </a:p>
                  </a:txBody>
                  <a:tcPr marT="72000" marB="0" marR="36000" marL="360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000">
                          <a:solidFill>
                            <a:srgbClr val="F1C232"/>
                          </a:solidFill>
                        </a:rPr>
                        <a:t>0.48</a:t>
                      </a:r>
                      <a:endParaRPr sz="1000">
                        <a:solidFill>
                          <a:srgbClr val="F1C232"/>
                        </a:solidFill>
                      </a:endParaRPr>
                    </a:p>
                  </a:txBody>
                  <a:tcPr marT="72000" marB="0" marR="36000" marL="360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000">
                          <a:solidFill>
                            <a:srgbClr val="F1C232"/>
                          </a:solidFill>
                        </a:rPr>
                        <a:t>91.3</a:t>
                      </a:r>
                      <a:endParaRPr sz="1000">
                        <a:solidFill>
                          <a:srgbClr val="F1C232"/>
                        </a:solidFill>
                      </a:endParaRPr>
                    </a:p>
                  </a:txBody>
                  <a:tcPr marT="72000" marB="0" marR="36000" marL="36000"/>
                </a:tc>
              </a:tr>
              <a:tr h="353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000">
                          <a:solidFill>
                            <a:schemeClr val="dk1"/>
                          </a:solidFill>
                        </a:rPr>
                        <a:t>LSTM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72000" marB="0" marR="36000" marL="360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000">
                          <a:solidFill>
                            <a:schemeClr val="dk1"/>
                          </a:solidFill>
                        </a:rPr>
                        <a:t>RNN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72000" marB="0" marR="36000" marL="360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000">
                          <a:solidFill>
                            <a:schemeClr val="dk1"/>
                          </a:solidFill>
                        </a:rPr>
                        <a:t>64 neurons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72000" marB="0" marR="36000" marL="360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000">
                          <a:solidFill>
                            <a:schemeClr val="dk1"/>
                          </a:solidFill>
                        </a:rPr>
                        <a:t>True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72000" marB="0" marR="36000" marL="360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000">
                          <a:solidFill>
                            <a:schemeClr val="dk1"/>
                          </a:solidFill>
                        </a:rPr>
                        <a:t>None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72000" marB="0" marR="36000" marL="360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000">
                          <a:solidFill>
                            <a:schemeClr val="dk1"/>
                          </a:solidFill>
                        </a:rPr>
                        <a:t>None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72000" marB="0" marR="36000" marL="360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000">
                          <a:solidFill>
                            <a:schemeClr val="dk1"/>
                          </a:solidFill>
                        </a:rPr>
                        <a:t>Daily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72000" marB="0" marR="36000" marL="360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000">
                          <a:solidFill>
                            <a:schemeClr val="dk1"/>
                          </a:solidFill>
                        </a:rPr>
                        <a:t>48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72000" marB="0" marR="36000" marL="360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000">
                          <a:solidFill>
                            <a:schemeClr val="dk1"/>
                          </a:solidFill>
                        </a:rPr>
                        <a:t>5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72000" marB="0" marR="36000" marL="360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000">
                          <a:solidFill>
                            <a:schemeClr val="dk1"/>
                          </a:solidFill>
                        </a:rPr>
                        <a:t>0.27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72000" marB="0" marR="36000" marL="360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000">
                          <a:solidFill>
                            <a:schemeClr val="dk1"/>
                          </a:solidFill>
                        </a:rPr>
                        <a:t>73.0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72000" marB="0" marR="36000" marL="36000"/>
                </a:tc>
              </a:tr>
              <a:tr h="353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000">
                          <a:solidFill>
                            <a:srgbClr val="F1C232"/>
                          </a:solidFill>
                        </a:rPr>
                        <a:t>NBeats</a:t>
                      </a:r>
                      <a:endParaRPr sz="1000">
                        <a:solidFill>
                          <a:srgbClr val="F1C232"/>
                        </a:solidFill>
                      </a:endParaRPr>
                    </a:p>
                  </a:txBody>
                  <a:tcPr marT="72000" marB="0" marR="36000" marL="360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000">
                          <a:solidFill>
                            <a:srgbClr val="F1C232"/>
                          </a:solidFill>
                        </a:rPr>
                        <a:t>NN</a:t>
                      </a:r>
                      <a:endParaRPr sz="1000">
                        <a:solidFill>
                          <a:srgbClr val="F1C232"/>
                        </a:solidFill>
                      </a:endParaRPr>
                    </a:p>
                  </a:txBody>
                  <a:tcPr marT="72000" marB="0" marR="36000" marL="360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000">
                          <a:solidFill>
                            <a:srgbClr val="F1C232"/>
                          </a:solidFill>
                        </a:rPr>
                        <a:t>None</a:t>
                      </a:r>
                      <a:endParaRPr sz="1000">
                        <a:solidFill>
                          <a:srgbClr val="F1C232"/>
                        </a:solidFill>
                      </a:endParaRPr>
                    </a:p>
                  </a:txBody>
                  <a:tcPr marT="72000" marB="0" marR="36000" marL="360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000">
                          <a:solidFill>
                            <a:srgbClr val="F1C232"/>
                          </a:solidFill>
                        </a:rPr>
                        <a:t>True</a:t>
                      </a:r>
                      <a:endParaRPr sz="1000">
                        <a:solidFill>
                          <a:srgbClr val="F1C232"/>
                        </a:solidFill>
                      </a:endParaRPr>
                    </a:p>
                  </a:txBody>
                  <a:tcPr marT="72000" marB="0" marR="36000" marL="360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000">
                          <a:solidFill>
                            <a:srgbClr val="F1C232"/>
                          </a:solidFill>
                        </a:rPr>
                        <a:t>True</a:t>
                      </a:r>
                      <a:endParaRPr sz="1000">
                        <a:solidFill>
                          <a:srgbClr val="F1C232"/>
                        </a:solidFill>
                      </a:endParaRPr>
                    </a:p>
                  </a:txBody>
                  <a:tcPr marT="72000" marB="0" marR="36000" marL="360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000">
                          <a:solidFill>
                            <a:srgbClr val="F1C232"/>
                          </a:solidFill>
                        </a:rPr>
                        <a:t>None</a:t>
                      </a:r>
                      <a:endParaRPr sz="1000">
                        <a:solidFill>
                          <a:srgbClr val="F1C232"/>
                        </a:solidFill>
                      </a:endParaRPr>
                    </a:p>
                  </a:txBody>
                  <a:tcPr marT="72000" marB="0" marR="36000" marL="360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000">
                          <a:solidFill>
                            <a:srgbClr val="F1C232"/>
                          </a:solidFill>
                        </a:rPr>
                        <a:t>Daily</a:t>
                      </a:r>
                      <a:endParaRPr sz="1000">
                        <a:solidFill>
                          <a:srgbClr val="F1C232"/>
                        </a:solidFill>
                      </a:endParaRPr>
                    </a:p>
                  </a:txBody>
                  <a:tcPr marT="72000" marB="0" marR="36000" marL="360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000">
                          <a:solidFill>
                            <a:srgbClr val="F1C232"/>
                          </a:solidFill>
                        </a:rPr>
                        <a:t>24</a:t>
                      </a:r>
                      <a:endParaRPr sz="1000">
                        <a:solidFill>
                          <a:srgbClr val="F1C232"/>
                        </a:solidFill>
                      </a:endParaRPr>
                    </a:p>
                  </a:txBody>
                  <a:tcPr marT="72000" marB="0" marR="36000" marL="360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000">
                          <a:solidFill>
                            <a:srgbClr val="F1C232"/>
                          </a:solidFill>
                        </a:rPr>
                        <a:t>1</a:t>
                      </a:r>
                      <a:endParaRPr sz="1000">
                        <a:solidFill>
                          <a:srgbClr val="F1C232"/>
                        </a:solidFill>
                      </a:endParaRPr>
                    </a:p>
                  </a:txBody>
                  <a:tcPr marT="72000" marB="0" marR="36000" marL="360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000">
                          <a:solidFill>
                            <a:srgbClr val="F1C232"/>
                          </a:solidFill>
                        </a:rPr>
                        <a:t>0.013</a:t>
                      </a:r>
                      <a:endParaRPr sz="1000">
                        <a:solidFill>
                          <a:srgbClr val="F1C232"/>
                        </a:solidFill>
                      </a:endParaRPr>
                    </a:p>
                  </a:txBody>
                  <a:tcPr marT="72000" marB="0" marR="36000" marL="360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000">
                          <a:solidFill>
                            <a:srgbClr val="F1C232"/>
                          </a:solidFill>
                        </a:rPr>
                        <a:t>99.90</a:t>
                      </a:r>
                      <a:endParaRPr sz="1000">
                        <a:solidFill>
                          <a:srgbClr val="F1C232"/>
                        </a:solidFill>
                      </a:endParaRPr>
                    </a:p>
                  </a:txBody>
                  <a:tcPr marT="72000" marB="0" marR="36000" marL="36000"/>
                </a:tc>
              </a:tr>
              <a:tr h="353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000">
                          <a:solidFill>
                            <a:srgbClr val="F1C232"/>
                          </a:solidFill>
                        </a:rPr>
                        <a:t>NBeats</a:t>
                      </a:r>
                      <a:endParaRPr sz="1000">
                        <a:solidFill>
                          <a:srgbClr val="F1C232"/>
                        </a:solidFill>
                      </a:endParaRPr>
                    </a:p>
                  </a:txBody>
                  <a:tcPr marT="72000" marB="0" marR="36000" marL="360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000">
                          <a:solidFill>
                            <a:srgbClr val="F1C232"/>
                          </a:solidFill>
                        </a:rPr>
                        <a:t>NN</a:t>
                      </a:r>
                      <a:endParaRPr sz="1000">
                        <a:solidFill>
                          <a:srgbClr val="F1C232"/>
                        </a:solidFill>
                      </a:endParaRPr>
                    </a:p>
                  </a:txBody>
                  <a:tcPr marT="72000" marB="0" marR="36000" marL="360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000">
                          <a:solidFill>
                            <a:srgbClr val="F1C232"/>
                          </a:solidFill>
                        </a:rPr>
                        <a:t>None</a:t>
                      </a:r>
                      <a:endParaRPr sz="1000">
                        <a:solidFill>
                          <a:srgbClr val="F1C232"/>
                        </a:solidFill>
                      </a:endParaRPr>
                    </a:p>
                  </a:txBody>
                  <a:tcPr marT="72000" marB="0" marR="36000" marL="360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000">
                          <a:solidFill>
                            <a:srgbClr val="F1C232"/>
                          </a:solidFill>
                        </a:rPr>
                        <a:t>True</a:t>
                      </a:r>
                      <a:endParaRPr sz="1000">
                        <a:solidFill>
                          <a:srgbClr val="F1C232"/>
                        </a:solidFill>
                      </a:endParaRPr>
                    </a:p>
                  </a:txBody>
                  <a:tcPr marT="72000" marB="0" marR="36000" marL="360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000">
                          <a:solidFill>
                            <a:srgbClr val="F1C232"/>
                          </a:solidFill>
                        </a:rPr>
                        <a:t>True</a:t>
                      </a:r>
                      <a:endParaRPr sz="1000">
                        <a:solidFill>
                          <a:srgbClr val="F1C232"/>
                        </a:solidFill>
                      </a:endParaRPr>
                    </a:p>
                  </a:txBody>
                  <a:tcPr marT="72000" marB="0" marR="36000" marL="360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000">
                          <a:solidFill>
                            <a:srgbClr val="F1C232"/>
                          </a:solidFill>
                        </a:rPr>
                        <a:t>None</a:t>
                      </a:r>
                      <a:endParaRPr sz="1000">
                        <a:solidFill>
                          <a:srgbClr val="F1C232"/>
                        </a:solidFill>
                      </a:endParaRPr>
                    </a:p>
                  </a:txBody>
                  <a:tcPr marT="72000" marB="0" marR="36000" marL="360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000">
                          <a:solidFill>
                            <a:srgbClr val="F1C232"/>
                          </a:solidFill>
                        </a:rPr>
                        <a:t>Monthly</a:t>
                      </a:r>
                      <a:endParaRPr sz="1000">
                        <a:solidFill>
                          <a:srgbClr val="F1C232"/>
                        </a:solidFill>
                      </a:endParaRPr>
                    </a:p>
                  </a:txBody>
                  <a:tcPr marT="72000" marB="0" marR="36000" marL="360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000">
                          <a:solidFill>
                            <a:srgbClr val="F1C232"/>
                          </a:solidFill>
                        </a:rPr>
                        <a:t>24</a:t>
                      </a:r>
                      <a:endParaRPr sz="1000">
                        <a:solidFill>
                          <a:srgbClr val="F1C232"/>
                        </a:solidFill>
                      </a:endParaRPr>
                    </a:p>
                  </a:txBody>
                  <a:tcPr marT="72000" marB="0" marR="36000" marL="360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000">
                          <a:solidFill>
                            <a:srgbClr val="F1C232"/>
                          </a:solidFill>
                        </a:rPr>
                        <a:t>1</a:t>
                      </a:r>
                      <a:endParaRPr sz="1000">
                        <a:solidFill>
                          <a:srgbClr val="F1C232"/>
                        </a:solidFill>
                      </a:endParaRPr>
                    </a:p>
                  </a:txBody>
                  <a:tcPr marT="72000" marB="0" marR="36000" marL="360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000">
                          <a:solidFill>
                            <a:srgbClr val="F1C232"/>
                          </a:solidFill>
                        </a:rPr>
                        <a:t>0.158</a:t>
                      </a:r>
                      <a:endParaRPr sz="1000">
                        <a:solidFill>
                          <a:srgbClr val="F1C232"/>
                        </a:solidFill>
                      </a:endParaRPr>
                    </a:p>
                  </a:txBody>
                  <a:tcPr marT="72000" marB="0" marR="36000" marL="360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000">
                          <a:solidFill>
                            <a:srgbClr val="F1C232"/>
                          </a:solidFill>
                        </a:rPr>
                        <a:t>99.78</a:t>
                      </a:r>
                      <a:endParaRPr sz="1000">
                        <a:solidFill>
                          <a:srgbClr val="F1C232"/>
                        </a:solidFill>
                      </a:endParaRPr>
                    </a:p>
                  </a:txBody>
                  <a:tcPr marT="72000" marB="0" marR="36000" marL="36000"/>
                </a:tc>
              </a:tr>
            </a:tbl>
          </a:graphicData>
        </a:graphic>
      </p:graphicFrame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9"/>
          <p:cNvSpPr txBox="1"/>
          <p:nvPr>
            <p:ph type="title"/>
          </p:nvPr>
        </p:nvSpPr>
        <p:spPr>
          <a:xfrm>
            <a:off x="2355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Outlook</a:t>
            </a:r>
            <a:endParaRPr/>
          </a:p>
        </p:txBody>
      </p:sp>
      <p:sp>
        <p:nvSpPr>
          <p:cNvPr id="259" name="Google Shape;259;p39"/>
          <p:cNvSpPr txBox="1"/>
          <p:nvPr>
            <p:ph idx="1" type="body"/>
          </p:nvPr>
        </p:nvSpPr>
        <p:spPr>
          <a:xfrm>
            <a:off x="235500" y="847675"/>
            <a:ext cx="8520600" cy="401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Verification of results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Comparing models more systematically (daily/monthly data, EEMD/no EEMD)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Combining the best models &amp; methods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Using </a:t>
            </a:r>
            <a:r>
              <a:rPr lang="de"/>
              <a:t>rolling</a:t>
            </a:r>
            <a:r>
              <a:rPr lang="de"/>
              <a:t> forecast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0"/>
          <p:cNvSpPr txBox="1"/>
          <p:nvPr>
            <p:ph type="title"/>
          </p:nvPr>
        </p:nvSpPr>
        <p:spPr>
          <a:xfrm>
            <a:off x="2355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References</a:t>
            </a:r>
            <a:endParaRPr/>
          </a:p>
        </p:txBody>
      </p:sp>
      <p:sp>
        <p:nvSpPr>
          <p:cNvPr id="265" name="Google Shape;265;p40"/>
          <p:cNvSpPr txBox="1"/>
          <p:nvPr>
            <p:ph idx="1" type="body"/>
          </p:nvPr>
        </p:nvSpPr>
        <p:spPr>
          <a:xfrm>
            <a:off x="235500" y="847675"/>
            <a:ext cx="8520600" cy="401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de" sz="1500"/>
              <a:t>Weather maps: </a:t>
            </a:r>
            <a:r>
              <a:rPr lang="de" sz="1500" u="sng">
                <a:solidFill>
                  <a:schemeClr val="hlink"/>
                </a:solidFill>
                <a:hlinkClick r:id="rId3"/>
              </a:rPr>
              <a:t>https://www.wetter3.de/Archiv/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de" sz="1500"/>
              <a:t>NAO index values: </a:t>
            </a:r>
            <a:r>
              <a:rPr lang="de" sz="1500" u="sng">
                <a:solidFill>
                  <a:schemeClr val="hlink"/>
                </a:solidFill>
                <a:hlinkClick r:id="rId4"/>
              </a:rPr>
              <a:t>https://verstat.no/nao-index-daily-monthly-and-yearly-average/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de" sz="1500">
                <a:solidFill>
                  <a:schemeClr val="dk1"/>
                </a:solidFill>
              </a:rPr>
              <a:t>Rühs, S., Oliver, E. C., Biastoch, A., Böning, C. W., Dowd, M., Getzlaff, K., ... &amp; Myers, P. G. (2021). Changing spatial patterns of deep convection in the subpolar North Atlantic. </a:t>
            </a:r>
            <a:r>
              <a:rPr i="1" lang="de" sz="1500">
                <a:solidFill>
                  <a:schemeClr val="dk1"/>
                </a:solidFill>
              </a:rPr>
              <a:t>Journal of Geophysical Research: Oceans</a:t>
            </a:r>
            <a:r>
              <a:rPr lang="de" sz="1500">
                <a:solidFill>
                  <a:schemeClr val="dk1"/>
                </a:solidFill>
              </a:rPr>
              <a:t>, </a:t>
            </a:r>
            <a:r>
              <a:rPr i="1" lang="de" sz="1500">
                <a:solidFill>
                  <a:schemeClr val="dk1"/>
                </a:solidFill>
              </a:rPr>
              <a:t>126</a:t>
            </a:r>
            <a:r>
              <a:rPr lang="de" sz="1500">
                <a:solidFill>
                  <a:schemeClr val="dk1"/>
                </a:solidFill>
              </a:rPr>
              <a:t>(7), e2021JC017245.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de" sz="1500">
                <a:solidFill>
                  <a:schemeClr val="dk1"/>
                </a:solidFill>
              </a:rPr>
              <a:t>Scaife, A. A.; Arribas, A.; Blockley, E.; Brookshaw, A.; Clark, R. T.; Dunstone, N.; Eade, R.; Fereday, D.; Folland, C. K.; Gordon, M.; Hermanson, L.; Knight, J. R.; Lea, D. J.; MacLachlan, C.; Maidens, A.; Martin, M.; Peterson, A. K.; Smith, D.; Vellinga, M.; Wallace, E.; Waters, J.; Williams, A. (March 2014). "Skilful Long Range Prediction of European and North American Winters". </a:t>
            </a:r>
            <a:r>
              <a:rPr i="1" lang="de" sz="1500">
                <a:solidFill>
                  <a:schemeClr val="dk1"/>
                </a:solidFill>
              </a:rPr>
              <a:t>Geophysical Research Letters</a:t>
            </a:r>
            <a:r>
              <a:rPr lang="de" sz="1500">
                <a:solidFill>
                  <a:schemeClr val="dk1"/>
                </a:solidFill>
              </a:rPr>
              <a:t>. </a:t>
            </a:r>
            <a:r>
              <a:rPr b="1" lang="de" sz="1500">
                <a:solidFill>
                  <a:schemeClr val="dk1"/>
                </a:solidFill>
              </a:rPr>
              <a:t>41</a:t>
            </a:r>
            <a:r>
              <a:rPr lang="de" sz="1500">
                <a:solidFill>
                  <a:schemeClr val="dk1"/>
                </a:solidFill>
              </a:rPr>
              <a:t> (7): 2514–2519. </a:t>
            </a:r>
            <a:r>
              <a:rPr lang="de" sz="1500">
                <a:solidFill>
                  <a:schemeClr val="dk1"/>
                </a:solidFill>
                <a:uFill>
                  <a:noFill/>
                </a:u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Bibcode</a:t>
            </a:r>
            <a:r>
              <a:rPr lang="de" sz="1500">
                <a:solidFill>
                  <a:schemeClr val="dk1"/>
                </a:solidFill>
              </a:rPr>
              <a:t>:</a:t>
            </a:r>
            <a:r>
              <a:rPr lang="de" sz="1500">
                <a:solidFill>
                  <a:schemeClr val="dk1"/>
                </a:solidFill>
                <a:uFill>
                  <a:noFill/>
                </a:u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2014GeoRL..41.2514S</a:t>
            </a:r>
            <a:r>
              <a:rPr lang="de" sz="1500">
                <a:solidFill>
                  <a:schemeClr val="dk1"/>
                </a:solidFill>
              </a:rPr>
              <a:t>. </a:t>
            </a:r>
            <a:r>
              <a:rPr lang="de" sz="1500">
                <a:solidFill>
                  <a:schemeClr val="dk1"/>
                </a:solidFill>
                <a:uFill>
                  <a:noFill/>
                </a:uFill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doi</a:t>
            </a:r>
            <a:r>
              <a:rPr lang="de" sz="1500">
                <a:solidFill>
                  <a:schemeClr val="dk1"/>
                </a:solidFill>
              </a:rPr>
              <a:t>:</a:t>
            </a:r>
            <a:r>
              <a:rPr lang="de" sz="1500">
                <a:solidFill>
                  <a:schemeClr val="dk1"/>
                </a:solidFill>
                <a:uFill>
                  <a:noFill/>
                </a:uFill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10.1002/2014GL059637</a:t>
            </a:r>
            <a:r>
              <a:rPr lang="de" sz="1500">
                <a:solidFill>
                  <a:schemeClr val="dk1"/>
                </a:solidFill>
              </a:rPr>
              <a:t>. </a:t>
            </a:r>
            <a:r>
              <a:rPr lang="de" sz="1500">
                <a:solidFill>
                  <a:schemeClr val="dk1"/>
                </a:solidFill>
                <a:uFill>
                  <a:noFill/>
                </a:uFill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hdl</a:t>
            </a:r>
            <a:r>
              <a:rPr lang="de" sz="1500">
                <a:solidFill>
                  <a:schemeClr val="dk1"/>
                </a:solidFill>
              </a:rPr>
              <a:t>:</a:t>
            </a:r>
            <a:r>
              <a:rPr lang="de" sz="1500">
                <a:solidFill>
                  <a:schemeClr val="dk1"/>
                </a:solidFill>
                <a:uFill>
                  <a:noFill/>
                </a:uFill>
                <a:hlinkClick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10871/34601</a:t>
            </a:r>
            <a:r>
              <a:rPr lang="de" sz="1500">
                <a:solidFill>
                  <a:schemeClr val="dk1"/>
                </a:solidFill>
              </a:rPr>
              <a:t>. </a:t>
            </a:r>
            <a:r>
              <a:rPr lang="de" sz="1500">
                <a:solidFill>
                  <a:schemeClr val="dk1"/>
                </a:solidFill>
                <a:uFill>
                  <a:noFill/>
                </a:uFill>
                <a:hlinkClick r:id="rId1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S2CID</a:t>
            </a:r>
            <a:r>
              <a:rPr lang="de" sz="1500">
                <a:solidFill>
                  <a:schemeClr val="dk1"/>
                </a:solidFill>
              </a:rPr>
              <a:t> </a:t>
            </a:r>
            <a:r>
              <a:rPr lang="de" sz="1500">
                <a:solidFill>
                  <a:schemeClr val="dk1"/>
                </a:solidFill>
                <a:uFill>
                  <a:noFill/>
                </a:uFill>
                <a:hlinkClick r:id="rId1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127165980</a:t>
            </a:r>
            <a:r>
              <a:rPr lang="de" sz="1500">
                <a:solidFill>
                  <a:schemeClr val="dk1"/>
                </a:solidFill>
              </a:rPr>
              <a:t>.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de" sz="1500">
                <a:solidFill>
                  <a:schemeClr val="dk1"/>
                </a:solidFill>
              </a:rPr>
              <a:t>Data: </a:t>
            </a:r>
            <a:r>
              <a:rPr lang="de" sz="1500" u="sng">
                <a:solidFill>
                  <a:schemeClr val="hlink"/>
                </a:solidFill>
                <a:hlinkClick r:id="rId13"/>
              </a:rPr>
              <a:t>https://www.cpc.ncep.noaa.gov/products/precip/CWlink/pna/nao.shtml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t/>
            </a:r>
            <a:endParaRPr sz="1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2355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The North Atlantic Oscillation </a:t>
            </a:r>
            <a:r>
              <a:rPr b="1" lang="de"/>
              <a:t>(NAO)</a:t>
            </a:r>
            <a:endParaRPr b="1"/>
          </a:p>
        </p:txBody>
      </p:sp>
      <p:sp>
        <p:nvSpPr>
          <p:cNvPr id="67" name="Google Shape;67;p15"/>
          <p:cNvSpPr txBox="1"/>
          <p:nvPr>
            <p:ph idx="1" type="body"/>
          </p:nvPr>
        </p:nvSpPr>
        <p:spPr>
          <a:xfrm>
            <a:off x="235500" y="847675"/>
            <a:ext cx="8520600" cy="401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Pressure difference between Azores High and Icelandic Low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de"/>
              <a:t>3 Phases:</a:t>
            </a:r>
            <a:r>
              <a:rPr lang="de"/>
              <a:t>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/>
              <a:t>Positive: Strongly developed pressure systems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/>
              <a:t>Neutral: One pronounced pressure system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/>
              <a:t>Negative: Low pressure difference or turn of signs</a:t>
            </a:r>
            <a:endParaRPr/>
          </a:p>
        </p:txBody>
      </p:sp>
      <p:pic>
        <p:nvPicPr>
          <p:cNvPr id="68" name="Google Shape;6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892" y="2571750"/>
            <a:ext cx="4677183" cy="240355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5"/>
          <p:cNvSpPr txBox="1"/>
          <p:nvPr/>
        </p:nvSpPr>
        <p:spPr>
          <a:xfrm>
            <a:off x="452450" y="4906300"/>
            <a:ext cx="4493700" cy="1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600">
                <a:solidFill>
                  <a:schemeClr val="accent2"/>
                </a:solidFill>
              </a:rPr>
              <a:t>https://www.climate.gov/media/5522</a:t>
            </a:r>
            <a:endParaRPr sz="600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/>
          <p:nvPr>
            <p:ph type="title"/>
          </p:nvPr>
        </p:nvSpPr>
        <p:spPr>
          <a:xfrm>
            <a:off x="2355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NAO - Implications: An Example</a:t>
            </a:r>
            <a:endParaRPr/>
          </a:p>
        </p:txBody>
      </p:sp>
      <p:sp>
        <p:nvSpPr>
          <p:cNvPr id="75" name="Google Shape;75;p16"/>
          <p:cNvSpPr txBox="1"/>
          <p:nvPr>
            <p:ph idx="1" type="body"/>
          </p:nvPr>
        </p:nvSpPr>
        <p:spPr>
          <a:xfrm>
            <a:off x="235500" y="847675"/>
            <a:ext cx="8520600" cy="429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de"/>
              <a:t>									</a:t>
            </a:r>
            <a:r>
              <a:rPr lang="de"/>
              <a:t> </a:t>
            </a:r>
            <a:endParaRPr/>
          </a:p>
        </p:txBody>
      </p:sp>
      <p:pic>
        <p:nvPicPr>
          <p:cNvPr id="76" name="Google Shape;76;p16"/>
          <p:cNvPicPr preferRelativeResize="0"/>
          <p:nvPr/>
        </p:nvPicPr>
        <p:blipFill rotWithShape="1">
          <a:blip r:embed="rId3">
            <a:alphaModFix/>
          </a:blip>
          <a:srcRect b="0" l="1267" r="1267" t="0"/>
          <a:stretch/>
        </p:blipFill>
        <p:spPr>
          <a:xfrm>
            <a:off x="348027" y="1426712"/>
            <a:ext cx="4128626" cy="3086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6"/>
          <p:cNvPicPr preferRelativeResize="0"/>
          <p:nvPr/>
        </p:nvPicPr>
        <p:blipFill rotWithShape="1">
          <a:blip r:embed="rId4">
            <a:alphaModFix/>
          </a:blip>
          <a:srcRect b="0" l="1267" r="1267" t="0"/>
          <a:stretch/>
        </p:blipFill>
        <p:spPr>
          <a:xfrm>
            <a:off x="4663625" y="1426700"/>
            <a:ext cx="4128626" cy="3086870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6"/>
          <p:cNvSpPr txBox="1"/>
          <p:nvPr/>
        </p:nvSpPr>
        <p:spPr>
          <a:xfrm>
            <a:off x="4970388" y="948425"/>
            <a:ext cx="3515100" cy="4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de" sz="1800">
                <a:solidFill>
                  <a:schemeClr val="accent2"/>
                </a:solidFill>
              </a:rPr>
              <a:t>NAO</a:t>
            </a:r>
            <a:r>
              <a:rPr lang="de" sz="1200">
                <a:solidFill>
                  <a:schemeClr val="accent2"/>
                </a:solidFill>
              </a:rPr>
              <a:t>+ </a:t>
            </a:r>
            <a:r>
              <a:rPr lang="de" sz="1800">
                <a:solidFill>
                  <a:schemeClr val="accent2"/>
                </a:solidFill>
              </a:rPr>
              <a:t>26.01.24: + 3.07</a:t>
            </a:r>
            <a:endParaRPr sz="1800">
              <a:solidFill>
                <a:schemeClr val="accent2"/>
              </a:solidFill>
            </a:endParaRPr>
          </a:p>
        </p:txBody>
      </p:sp>
      <p:sp>
        <p:nvSpPr>
          <p:cNvPr id="79" name="Google Shape;79;p16"/>
          <p:cNvSpPr txBox="1"/>
          <p:nvPr/>
        </p:nvSpPr>
        <p:spPr>
          <a:xfrm>
            <a:off x="640525" y="924163"/>
            <a:ext cx="35436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de" sz="1800">
                <a:solidFill>
                  <a:schemeClr val="accent2"/>
                </a:solidFill>
              </a:rPr>
              <a:t>NAO</a:t>
            </a:r>
            <a:r>
              <a:rPr lang="de" sz="1200">
                <a:solidFill>
                  <a:schemeClr val="accent2"/>
                </a:solidFill>
              </a:rPr>
              <a:t>-</a:t>
            </a:r>
            <a:r>
              <a:rPr lang="de" sz="1800">
                <a:solidFill>
                  <a:schemeClr val="accent2"/>
                </a:solidFill>
              </a:rPr>
              <a:t> 13.01.24: -3.93</a:t>
            </a:r>
            <a:endParaRPr sz="1800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/>
          <p:nvPr>
            <p:ph type="title"/>
          </p:nvPr>
        </p:nvSpPr>
        <p:spPr>
          <a:xfrm>
            <a:off x="2355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NAO - Implications</a:t>
            </a:r>
            <a:endParaRPr/>
          </a:p>
        </p:txBody>
      </p:sp>
      <p:sp>
        <p:nvSpPr>
          <p:cNvPr id="85" name="Google Shape;85;p17"/>
          <p:cNvSpPr txBox="1"/>
          <p:nvPr>
            <p:ph idx="1" type="body"/>
          </p:nvPr>
        </p:nvSpPr>
        <p:spPr>
          <a:xfrm>
            <a:off x="235500" y="847675"/>
            <a:ext cx="8520600" cy="429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European (North American) Weather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/>
              <a:t>temperature and precipitation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/>
              <a:t>heat waves/ cold spells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Deep Convection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/>
              <a:t>-&gt; large scale ocean circulation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6" name="Google Shape;8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8149" y="622975"/>
            <a:ext cx="3696675" cy="4101176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7"/>
          <p:cNvSpPr txBox="1"/>
          <p:nvPr/>
        </p:nvSpPr>
        <p:spPr>
          <a:xfrm>
            <a:off x="4638150" y="4724150"/>
            <a:ext cx="26514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600">
                <a:solidFill>
                  <a:schemeClr val="accent2"/>
                </a:solidFill>
              </a:rPr>
              <a:t>Rühs et al. (2019)</a:t>
            </a:r>
            <a:endParaRPr sz="1600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/>
          <p:nvPr>
            <p:ph type="title"/>
          </p:nvPr>
        </p:nvSpPr>
        <p:spPr>
          <a:xfrm>
            <a:off x="2355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NAO - Numerical Forecast Example</a:t>
            </a:r>
            <a:endParaRPr/>
          </a:p>
        </p:txBody>
      </p:sp>
      <p:sp>
        <p:nvSpPr>
          <p:cNvPr id="93" name="Google Shape;93;p18"/>
          <p:cNvSpPr txBox="1"/>
          <p:nvPr>
            <p:ph idx="1" type="body"/>
          </p:nvPr>
        </p:nvSpPr>
        <p:spPr>
          <a:xfrm>
            <a:off x="235500" y="847675"/>
            <a:ext cx="8520600" cy="401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GloSea5 (based on HadGEM3)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atm: 0.85°x0.55° (lon x lat), 85 vertical levels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ocean: 0.25°, 75 vertical levels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24 ensemble member</a:t>
            </a:r>
            <a:endParaRPr/>
          </a:p>
        </p:txBody>
      </p:sp>
      <p:pic>
        <p:nvPicPr>
          <p:cNvPr id="94" name="Google Shape;9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2327" y="2371025"/>
            <a:ext cx="6206949" cy="2285725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8"/>
          <p:cNvSpPr txBox="1"/>
          <p:nvPr/>
        </p:nvSpPr>
        <p:spPr>
          <a:xfrm>
            <a:off x="1336925" y="4602725"/>
            <a:ext cx="2145900" cy="3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600">
                <a:solidFill>
                  <a:schemeClr val="accent2"/>
                </a:solidFill>
              </a:rPr>
              <a:t>Scaife et al. (2014)</a:t>
            </a:r>
            <a:endParaRPr sz="1600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 txBox="1"/>
          <p:nvPr>
            <p:ph type="title"/>
          </p:nvPr>
        </p:nvSpPr>
        <p:spPr>
          <a:xfrm>
            <a:off x="2355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Data</a:t>
            </a:r>
            <a:endParaRPr/>
          </a:p>
        </p:txBody>
      </p:sp>
      <p:sp>
        <p:nvSpPr>
          <p:cNvPr id="101" name="Google Shape;101;p19"/>
          <p:cNvSpPr txBox="1"/>
          <p:nvPr>
            <p:ph idx="1" type="body"/>
          </p:nvPr>
        </p:nvSpPr>
        <p:spPr>
          <a:xfrm>
            <a:off x="235500" y="847675"/>
            <a:ext cx="8520600" cy="401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Monthly Dataset: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1825 - 2023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SLP’ Azores - SLP’ Iceland 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de"/>
              <a:t>Daily Dataset: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01.01.1950 - 12.05.2024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based on the first (rotated) </a:t>
            </a:r>
            <a:br>
              <a:rPr lang="de"/>
            </a:br>
            <a:r>
              <a:rPr lang="de"/>
              <a:t>Principal Component/EOF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de" sz="1400"/>
              <a:t>SLP’: Normalised Pressure Anomaly</a:t>
            </a:r>
            <a:endParaRPr sz="1400"/>
          </a:p>
        </p:txBody>
      </p:sp>
      <p:pic>
        <p:nvPicPr>
          <p:cNvPr id="102" name="Google Shape;10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34623" y="216425"/>
            <a:ext cx="4990602" cy="4746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0"/>
          <p:cNvSpPr txBox="1"/>
          <p:nvPr>
            <p:ph type="title"/>
          </p:nvPr>
        </p:nvSpPr>
        <p:spPr>
          <a:xfrm>
            <a:off x="2355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Evaluation Metrics</a:t>
            </a:r>
            <a:endParaRPr/>
          </a:p>
        </p:txBody>
      </p:sp>
      <p:sp>
        <p:nvSpPr>
          <p:cNvPr id="108" name="Google Shape;108;p20"/>
          <p:cNvSpPr txBox="1"/>
          <p:nvPr>
            <p:ph idx="1" type="body"/>
          </p:nvPr>
        </p:nvSpPr>
        <p:spPr>
          <a:xfrm>
            <a:off x="235500" y="847675"/>
            <a:ext cx="4637700" cy="401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Mean Squared Error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Mean Absolute Error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Median Absolute Error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Phase Percentage </a:t>
            </a:r>
            <a:endParaRPr/>
          </a:p>
        </p:txBody>
      </p:sp>
      <p:pic>
        <p:nvPicPr>
          <p:cNvPr id="109" name="Google Shape;10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8351" y="902101"/>
            <a:ext cx="4417739" cy="3485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1"/>
          <p:cNvSpPr txBox="1"/>
          <p:nvPr>
            <p:ph type="title"/>
          </p:nvPr>
        </p:nvSpPr>
        <p:spPr>
          <a:xfrm>
            <a:off x="2355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Baseline: SARIMA</a:t>
            </a:r>
            <a:endParaRPr/>
          </a:p>
        </p:txBody>
      </p:sp>
      <p:sp>
        <p:nvSpPr>
          <p:cNvPr id="115" name="Google Shape;115;p21"/>
          <p:cNvSpPr txBox="1"/>
          <p:nvPr>
            <p:ph idx="1" type="body"/>
          </p:nvPr>
        </p:nvSpPr>
        <p:spPr>
          <a:xfrm>
            <a:off x="235500" y="847675"/>
            <a:ext cx="8520600" cy="401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monthly dataset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80% for training, 20% for testing/predicting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/>
              <a:t>-&gt; 478 months forecast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SARIMA(0,0,1)(2,1,0)[12]</a:t>
            </a:r>
            <a:endParaRPr sz="1050">
              <a:solidFill>
                <a:srgbClr val="CE9178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6" name="Google Shape;116;p21"/>
          <p:cNvPicPr preferRelativeResize="0"/>
          <p:nvPr/>
        </p:nvPicPr>
        <p:blipFill rotWithShape="1">
          <a:blip r:embed="rId3">
            <a:alphaModFix/>
          </a:blip>
          <a:srcRect b="3251" l="10669" r="8378" t="7431"/>
          <a:stretch/>
        </p:blipFill>
        <p:spPr>
          <a:xfrm>
            <a:off x="235500" y="2276850"/>
            <a:ext cx="8520602" cy="2350188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21"/>
          <p:cNvSpPr/>
          <p:nvPr/>
        </p:nvSpPr>
        <p:spPr>
          <a:xfrm>
            <a:off x="5497675" y="1120338"/>
            <a:ext cx="2649900" cy="8253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</a:rPr>
              <a:t>Metrics for Testset: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>
                <a:solidFill>
                  <a:srgbClr val="FFFFFF"/>
                </a:solidFill>
              </a:rPr>
              <a:t>MSE</a:t>
            </a:r>
            <a:r>
              <a:rPr lang="de">
                <a:solidFill>
                  <a:srgbClr val="FFFFFF"/>
                </a:solidFill>
              </a:rPr>
              <a:t>: 4.01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>
                <a:solidFill>
                  <a:srgbClr val="FFFFFF"/>
                </a:solidFill>
              </a:rPr>
              <a:t>Phase Percent</a:t>
            </a:r>
            <a:r>
              <a:rPr lang="de">
                <a:solidFill>
                  <a:srgbClr val="FFFFFF"/>
                </a:solidFill>
              </a:rPr>
              <a:t>: 38.08%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